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7"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15" autoAdjust="0"/>
  </p:normalViewPr>
  <p:slideViewPr>
    <p:cSldViewPr>
      <p:cViewPr varScale="1">
        <p:scale>
          <a:sx n="99" d="100"/>
          <a:sy n="99" d="100"/>
        </p:scale>
        <p:origin x="113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Овал 2"/>
          <p:cNvSpPr/>
          <p:nvPr/>
        </p:nvSpPr>
        <p:spPr>
          <a:xfrm>
            <a:off x="3275856" y="548680"/>
            <a:ext cx="5760640" cy="22322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b="1">
              <a:solidFill>
                <a:srgbClr val="7030A0"/>
              </a:solidFill>
            </a:endParaRPr>
          </a:p>
          <a:p>
            <a:pPr algn="ctr"/>
            <a:r>
              <a:rPr lang="ka-GE" sz="3200" b="1">
                <a:solidFill>
                  <a:srgbClr val="7030A0"/>
                </a:solidFill>
              </a:rPr>
              <a:t>დაუნის </a:t>
            </a:r>
            <a:r>
              <a:rPr lang="ka-GE" sz="3200" b="1" dirty="0">
                <a:solidFill>
                  <a:srgbClr val="7030A0"/>
                </a:solidFill>
              </a:rPr>
              <a:t>სინდრომის საერთაშორისო დღე</a:t>
            </a:r>
            <a:endParaRPr lang="en-US" sz="3200" b="1" dirty="0">
              <a:solidFill>
                <a:srgbClr val="7030A0"/>
              </a:solidFill>
            </a:endParaRPr>
          </a:p>
          <a:p>
            <a:pPr algn="ctr"/>
            <a:endParaRPr lang="en-US" sz="3200" b="1" dirty="0">
              <a:solidFill>
                <a:schemeClr val="accent6"/>
              </a:solidFill>
            </a:endParaRPr>
          </a:p>
        </p:txBody>
      </p:sp>
    </p:spTree>
    <p:extLst>
      <p:ext uri="{BB962C8B-B14F-4D97-AF65-F5344CB8AC3E}">
        <p14:creationId xmlns:p14="http://schemas.microsoft.com/office/powerpoint/2010/main" val="402050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236409"/>
            <a:ext cx="8352928" cy="25445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rgbClr val="7030A0"/>
                </a:solidFill>
              </a:rPr>
              <a:t>21 მარტი  დაუნის სინდრომის საერთაშორის დღეა და ის 2006 წლიდან აღიშნიშნება. ეს თარიღი დაუნის სინდრომის რიცხვითი სიმბოლოა. ამ დღის მიზანი საზოგადოების ცნობიერების ამაღლება, დაუნის სინდრომის მქონე ადმიანების უფლებების დაცვა და მხარდაჭერაა.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16" y="2924944"/>
            <a:ext cx="5598368" cy="3732245"/>
          </a:xfrm>
          <a:prstGeom prst="rect">
            <a:avLst/>
          </a:prstGeom>
        </p:spPr>
      </p:pic>
    </p:spTree>
    <p:extLst>
      <p:ext uri="{BB962C8B-B14F-4D97-AF65-F5344CB8AC3E}">
        <p14:creationId xmlns:p14="http://schemas.microsoft.com/office/powerpoint/2010/main" val="306284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Солнце 3"/>
          <p:cNvSpPr/>
          <p:nvPr/>
        </p:nvSpPr>
        <p:spPr>
          <a:xfrm>
            <a:off x="382089" y="188640"/>
            <a:ext cx="8352928" cy="6552727"/>
          </a:xfrm>
          <a:prstGeom prst="su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b="1" dirty="0">
                <a:solidFill>
                  <a:srgbClr val="7030A0"/>
                </a:solidFill>
              </a:rPr>
              <a:t>მეგობრები არ ითვლიან ქომოსომებს !!!</a:t>
            </a:r>
            <a:endParaRPr lang="en-US" sz="2800" b="1" dirty="0">
              <a:solidFill>
                <a:srgbClr val="7030A0"/>
              </a:solidFill>
            </a:endParaRPr>
          </a:p>
        </p:txBody>
      </p:sp>
    </p:spTree>
    <p:extLst>
      <p:ext uri="{BB962C8B-B14F-4D97-AF65-F5344CB8AC3E}">
        <p14:creationId xmlns:p14="http://schemas.microsoft.com/office/powerpoint/2010/main" val="226151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4104456" cy="4320480"/>
          </a:xfrm>
          <a:prstGeom prst="round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b="1" dirty="0">
                <a:solidFill>
                  <a:srgbClr val="7030A0"/>
                </a:solidFill>
              </a:rPr>
              <a:t>დაუნის სინდრომი ყველაზე გავრცელებული ქრომოსომული დაავადებაა.   </a:t>
            </a:r>
            <a:endParaRPr lang="en-US" sz="2800" b="1" dirty="0">
              <a:solidFill>
                <a:srgbClr val="7030A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628800"/>
            <a:ext cx="4499992" cy="4032448"/>
          </a:xfrm>
          <a:prstGeom prst="rect">
            <a:avLst/>
          </a:prstGeom>
        </p:spPr>
      </p:pic>
    </p:spTree>
    <p:extLst>
      <p:ext uri="{BB962C8B-B14F-4D97-AF65-F5344CB8AC3E}">
        <p14:creationId xmlns:p14="http://schemas.microsoft.com/office/powerpoint/2010/main" val="147642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116632"/>
            <a:ext cx="8856984" cy="1872208"/>
          </a:xfrm>
          <a:prstGeom prst="round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rgbClr val="7030A0"/>
                </a:solidFill>
              </a:rPr>
              <a:t>რა არის ქრომოსომა? </a:t>
            </a:r>
          </a:p>
          <a:p>
            <a:pPr algn="ctr"/>
            <a:r>
              <a:rPr lang="ka-GE" sz="2400" b="1" dirty="0">
                <a:solidFill>
                  <a:srgbClr val="7030A0"/>
                </a:solidFill>
              </a:rPr>
              <a:t>ქრომოსომა გენეტიკური მასალის შემცველი ორგანიზებული სტრუქტურაა. ადამინის ყოველი უჯრედი შეიცავს 23 წყვილ ქრომოსომას, ანუ სულ 46-ს. </a:t>
            </a:r>
            <a:endParaRPr lang="en-US" sz="2800" b="1" dirty="0">
              <a:solidFill>
                <a:srgbClr val="7030A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2204864"/>
            <a:ext cx="7776864" cy="4248472"/>
          </a:xfrm>
          <a:prstGeom prst="rect">
            <a:avLst/>
          </a:prstGeom>
        </p:spPr>
      </p:pic>
    </p:spTree>
    <p:extLst>
      <p:ext uri="{BB962C8B-B14F-4D97-AF65-F5344CB8AC3E}">
        <p14:creationId xmlns:p14="http://schemas.microsoft.com/office/powerpoint/2010/main" val="256600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0"/>
            <a:ext cx="8712968" cy="2420888"/>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rgbClr val="7030A0"/>
                </a:solidFill>
              </a:rPr>
              <a:t>ხშირად, ხდება დარღვევებიც და ადამიანები იბადებიან ქრომოსომების განსხვავებული რაოდენობით. ასე ხდება დაუნის სინდრომის შემთხვევაშიც, 21-ე წყვილ ქრომოსომაში 2 ქრომოსომის მაგივრად არის 3 ქრომოსომა. შესაბამისად, მათ აქვთ ერთით მეტი ქრომოსომა, 46-ის ნაცვლად 47.</a:t>
            </a:r>
            <a:endParaRPr lang="en-US" sz="2400" b="1"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64904"/>
            <a:ext cx="7488832" cy="3960440"/>
          </a:xfrm>
          <a:prstGeom prst="rect">
            <a:avLst/>
          </a:prstGeom>
        </p:spPr>
      </p:pic>
      <p:sp>
        <p:nvSpPr>
          <p:cNvPr id="4" name="Прямоугольник 3"/>
          <p:cNvSpPr/>
          <p:nvPr/>
        </p:nvSpPr>
        <p:spPr>
          <a:xfrm>
            <a:off x="2411760" y="2628390"/>
            <a:ext cx="4392488" cy="432048"/>
          </a:xfrm>
          <a:prstGeom prst="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47 </a:t>
            </a:r>
            <a:r>
              <a:rPr lang="ka-GE" b="1" dirty="0">
                <a:solidFill>
                  <a:srgbClr val="7030A0"/>
                </a:solidFill>
              </a:rPr>
              <a:t>ქრომოსომა  - დაუნის სინდრომი</a:t>
            </a:r>
            <a:endParaRPr lang="en-US" b="1" dirty="0">
              <a:solidFill>
                <a:srgbClr val="7030A0"/>
              </a:solidFill>
            </a:endParaRPr>
          </a:p>
        </p:txBody>
      </p:sp>
      <p:sp>
        <p:nvSpPr>
          <p:cNvPr id="5" name="Прямоугольник 4"/>
          <p:cNvSpPr/>
          <p:nvPr/>
        </p:nvSpPr>
        <p:spPr>
          <a:xfrm>
            <a:off x="6516216" y="5949280"/>
            <a:ext cx="50405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tx1"/>
                </a:solidFill>
              </a:rPr>
              <a:t>23</a:t>
            </a:r>
            <a:endParaRPr lang="en-US" sz="2000" b="1" dirty="0">
              <a:solidFill>
                <a:schemeClr val="tx1"/>
              </a:solidFill>
            </a:endParaRPr>
          </a:p>
        </p:txBody>
      </p:sp>
    </p:spTree>
    <p:extLst>
      <p:ext uri="{BB962C8B-B14F-4D97-AF65-F5344CB8AC3E}">
        <p14:creationId xmlns:p14="http://schemas.microsoft.com/office/powerpoint/2010/main" val="33876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7504" y="116632"/>
            <a:ext cx="4680520" cy="6741368"/>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000" b="1" dirty="0">
                <a:solidFill>
                  <a:srgbClr val="7030A0"/>
                </a:solidFill>
              </a:rPr>
              <a:t>დაუნის სინდრომის დამახასითებელი ფიზიკური ნიშნები: </a:t>
            </a:r>
          </a:p>
          <a:p>
            <a:pPr marL="342900" indent="-342900">
              <a:buFont typeface="Arial" panose="020B0604020202020204" pitchFamily="34" charset="0"/>
              <a:buChar char="•"/>
            </a:pPr>
            <a:r>
              <a:rPr lang="ka-GE" sz="2000" b="1" dirty="0">
                <a:solidFill>
                  <a:srgbClr val="7030A0"/>
                </a:solidFill>
              </a:rPr>
              <a:t>სახის ბრტყელი პროფილი;</a:t>
            </a:r>
          </a:p>
          <a:p>
            <a:pPr marL="342900" indent="-342900">
              <a:buFont typeface="Arial" panose="020B0604020202020204" pitchFamily="34" charset="0"/>
              <a:buChar char="•"/>
            </a:pPr>
            <a:r>
              <a:rPr lang="ka-GE" sz="2000" b="1" dirty="0">
                <a:solidFill>
                  <a:srgbClr val="7030A0"/>
                </a:solidFill>
              </a:rPr>
              <a:t>ცხვირის ფართო, ჩაღრმავებული ხიდი, პატარა ცხვირი;</a:t>
            </a:r>
          </a:p>
          <a:p>
            <a:pPr marL="342900" indent="-342900">
              <a:buFont typeface="Arial" panose="020B0604020202020204" pitchFamily="34" charset="0"/>
              <a:buChar char="•"/>
            </a:pPr>
            <a:r>
              <a:rPr lang="ka-GE" sz="2000" b="1" dirty="0">
                <a:solidFill>
                  <a:srgbClr val="7030A0"/>
                </a:solidFill>
              </a:rPr>
              <a:t>თვალის ირიბი ჭრილი;</a:t>
            </a:r>
          </a:p>
          <a:p>
            <a:pPr marL="342900" indent="-342900">
              <a:buFont typeface="Arial" panose="020B0604020202020204" pitchFamily="34" charset="0"/>
              <a:buChar char="•"/>
            </a:pPr>
            <a:r>
              <a:rPr lang="ka-GE" sz="2000" b="1" dirty="0">
                <a:solidFill>
                  <a:srgbClr val="7030A0"/>
                </a:solidFill>
              </a:rPr>
              <a:t>მოკლე, ფართო ხელები,ხელის გულზე ერთი ღრმა ხაზი;</a:t>
            </a:r>
          </a:p>
          <a:p>
            <a:pPr marL="342900" indent="-342900">
              <a:buFont typeface="Arial" panose="020B0604020202020204" pitchFamily="34" charset="0"/>
              <a:buChar char="•"/>
            </a:pPr>
            <a:r>
              <a:rPr lang="ka-GE" sz="2000" b="1" dirty="0">
                <a:solidFill>
                  <a:srgbClr val="7030A0"/>
                </a:solidFill>
              </a:rPr>
              <a:t>დიდი დაშორება ფეხის დიდ და მეორე თითს შორის;</a:t>
            </a:r>
          </a:p>
          <a:p>
            <a:pPr marL="342900" indent="-342900">
              <a:buFont typeface="Arial" panose="020B0604020202020204" pitchFamily="34" charset="0"/>
              <a:buChar char="•"/>
            </a:pPr>
            <a:r>
              <a:rPr lang="ka-GE" sz="2000" b="1" dirty="0">
                <a:solidFill>
                  <a:srgbClr val="7030A0"/>
                </a:solidFill>
              </a:rPr>
              <a:t>პირის პატარა ზომა და პირის ზომასთან შედარებათი დიდი ენა;</a:t>
            </a:r>
          </a:p>
          <a:p>
            <a:pPr marL="342900" indent="-342900">
              <a:buFont typeface="Arial" panose="020B0604020202020204" pitchFamily="34" charset="0"/>
              <a:buChar char="•"/>
            </a:pPr>
            <a:r>
              <a:rPr lang="ka-GE" sz="2000" b="1" dirty="0">
                <a:solidFill>
                  <a:srgbClr val="7030A0"/>
                </a:solidFill>
              </a:rPr>
              <a:t>მოკლე კისერი და პატარა თავი;</a:t>
            </a:r>
          </a:p>
          <a:p>
            <a:pPr marL="342900" indent="-342900">
              <a:buFont typeface="Arial" panose="020B0604020202020204" pitchFamily="34" charset="0"/>
              <a:buChar char="•"/>
            </a:pPr>
            <a:r>
              <a:rPr lang="ka-GE" sz="2000" b="1" dirty="0">
                <a:solidFill>
                  <a:srgbClr val="7030A0"/>
                </a:solidFill>
              </a:rPr>
              <a:t>განიერი ტერფი პატარა თითებით.</a:t>
            </a:r>
          </a:p>
          <a:p>
            <a:pPr marL="342900" indent="-342900">
              <a:buFont typeface="Arial" panose="020B0604020202020204" pitchFamily="34" charset="0"/>
              <a:buChar char="•"/>
            </a:pPr>
            <a:endParaRPr lang="en-US" sz="2400" b="1"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948950"/>
            <a:ext cx="3930849" cy="4536504"/>
          </a:xfrm>
          <a:prstGeom prst="rect">
            <a:avLst/>
          </a:prstGeom>
        </p:spPr>
      </p:pic>
    </p:spTree>
    <p:extLst>
      <p:ext uri="{BB962C8B-B14F-4D97-AF65-F5344CB8AC3E}">
        <p14:creationId xmlns:p14="http://schemas.microsoft.com/office/powerpoint/2010/main" val="26264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188640"/>
            <a:ext cx="8640960" cy="324036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rgbClr val="7030A0"/>
                </a:solidFill>
              </a:rPr>
              <a:t>დაუნის სინდრომს ახასითებს სხვადასხვა სახის გონებრივი ჩამორჩენა. გვიან უვითარდებათ ახალი უნარები, შესაძლოა გვიან დაიწყონ სიარული, თამაში, აქვთ მეტყველებასთან დაკავშირებული პრობლემებიც. თუმცა, ეს ყოველივე ხშირად დაძლევადია.   სწორი მიდგომითა და სოციალიზაციით, ისინი ავლენენ სხვდასხვა ნიჭსა და უნარებს.</a:t>
            </a:r>
            <a:endParaRPr lang="en-US" sz="2400" b="1"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573016"/>
            <a:ext cx="4905375" cy="2638425"/>
          </a:xfrm>
          <a:prstGeom prst="rect">
            <a:avLst/>
          </a:prstGeom>
        </p:spPr>
      </p:pic>
    </p:spTree>
    <p:extLst>
      <p:ext uri="{BB962C8B-B14F-4D97-AF65-F5344CB8AC3E}">
        <p14:creationId xmlns:p14="http://schemas.microsoft.com/office/powerpoint/2010/main" val="3792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4504295" cy="342326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356992"/>
            <a:ext cx="4752528" cy="3306688"/>
          </a:xfrm>
          <a:prstGeom prst="rect">
            <a:avLst/>
          </a:prstGeom>
        </p:spPr>
      </p:pic>
    </p:spTree>
    <p:extLst>
      <p:ext uri="{BB962C8B-B14F-4D97-AF65-F5344CB8AC3E}">
        <p14:creationId xmlns:p14="http://schemas.microsoft.com/office/powerpoint/2010/main" val="232305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6840760" cy="388843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140968"/>
            <a:ext cx="5546381" cy="3600400"/>
          </a:xfrm>
          <a:prstGeom prst="rect">
            <a:avLst/>
          </a:prstGeom>
        </p:spPr>
      </p:pic>
    </p:spTree>
    <p:extLst>
      <p:ext uri="{BB962C8B-B14F-4D97-AF65-F5344CB8AC3E}">
        <p14:creationId xmlns:p14="http://schemas.microsoft.com/office/powerpoint/2010/main" val="83246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260648"/>
            <a:ext cx="8568952" cy="237626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solidFill>
                  <a:srgbClr val="7030A0"/>
                </a:solidFill>
              </a:rPr>
              <a:t>დაუნის სინდრომის მქონე ადამიანები ძალიან მგრძნობიარეები არიან. მათ ოდანვი ყურადღება და სითბოც ახარებთ.  თბილი და გულწრფელი დამოკიდებულებით  მეგობრობის დამყარება ძალიან ადვილია.</a:t>
            </a:r>
            <a:endParaRPr lang="en-US" sz="2400" b="1"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52936"/>
            <a:ext cx="5652120" cy="3768080"/>
          </a:xfrm>
          <a:prstGeom prst="rect">
            <a:avLst/>
          </a:prstGeom>
        </p:spPr>
      </p:pic>
    </p:spTree>
    <p:extLst>
      <p:ext uri="{BB962C8B-B14F-4D97-AF65-F5344CB8AC3E}">
        <p14:creationId xmlns:p14="http://schemas.microsoft.com/office/powerpoint/2010/main" val="3474578912"/>
      </p:ext>
    </p:extLst>
  </p:cSld>
  <p:clrMapOvr>
    <a:masterClrMapping/>
  </p:clrMapOvr>
</p:sld>
</file>

<file path=ppt/theme/theme1.xml><?xml version="1.0" encoding="utf-8"?>
<a:theme xmlns:a="http://schemas.openxmlformats.org/drawingml/2006/main" name="Тема Office">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251</Words>
  <Application>Microsoft Office PowerPoint</Application>
  <PresentationFormat>On-screen Show (4:3)</PresentationFormat>
  <Paragraphs>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Irakli Mikeladze</cp:lastModifiedBy>
  <cp:revision>18</cp:revision>
  <dcterms:created xsi:type="dcterms:W3CDTF">2021-03-18T16:27:08Z</dcterms:created>
  <dcterms:modified xsi:type="dcterms:W3CDTF">2021-03-19T06:53:33Z</dcterms:modified>
</cp:coreProperties>
</file>