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13"/>
  </p:notesMasterIdLst>
  <p:sldIdLst>
    <p:sldId id="257" r:id="rId2"/>
    <p:sldId id="266" r:id="rId3"/>
    <p:sldId id="260" r:id="rId4"/>
    <p:sldId id="267" r:id="rId5"/>
    <p:sldId id="268" r:id="rId6"/>
    <p:sldId id="258" r:id="rId7"/>
    <p:sldId id="261" r:id="rId8"/>
    <p:sldId id="259" r:id="rId9"/>
    <p:sldId id="265"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2D121-75E6-4556-AC6D-C728FCA5457F}"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CF252-A6E4-4085-8EBC-E60AA56E5AE4}" type="slidenum">
              <a:rPr lang="en-US" smtClean="0"/>
              <a:t>‹#›</a:t>
            </a:fld>
            <a:endParaRPr lang="en-US"/>
          </a:p>
        </p:txBody>
      </p:sp>
    </p:spTree>
    <p:extLst>
      <p:ext uri="{BB962C8B-B14F-4D97-AF65-F5344CB8AC3E}">
        <p14:creationId xmlns:p14="http://schemas.microsoft.com/office/powerpoint/2010/main" val="373607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ECF252-A6E4-4085-8EBC-E60AA56E5AE4}" type="slidenum">
              <a:rPr lang="en-US" smtClean="0"/>
              <a:t>3</a:t>
            </a:fld>
            <a:endParaRPr lang="en-US"/>
          </a:p>
        </p:txBody>
      </p:sp>
    </p:spTree>
    <p:extLst>
      <p:ext uri="{BB962C8B-B14F-4D97-AF65-F5344CB8AC3E}">
        <p14:creationId xmlns:p14="http://schemas.microsoft.com/office/powerpoint/2010/main" val="2530666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C8CB223A-A442-46E2-8FD4-3E4FB9209A57}" type="datetimeFigureOut">
              <a:rPr lang="en-US" smtClean="0"/>
              <a:t>4/15/2021</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3CD4B8C-A258-4E3C-94F7-7C30C9998D5B}"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83873631"/>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CB223A-A442-46E2-8FD4-3E4FB9209A5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4B8C-A258-4E3C-94F7-7C30C9998D5B}" type="slidenum">
              <a:rPr lang="en-US" smtClean="0"/>
              <a:t>‹#›</a:t>
            </a:fld>
            <a:endParaRPr lang="en-US"/>
          </a:p>
        </p:txBody>
      </p:sp>
    </p:spTree>
    <p:extLst>
      <p:ext uri="{BB962C8B-B14F-4D97-AF65-F5344CB8AC3E}">
        <p14:creationId xmlns:p14="http://schemas.microsoft.com/office/powerpoint/2010/main" val="233367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C8CB223A-A442-46E2-8FD4-3E4FB9209A57}" type="datetimeFigureOut">
              <a:rPr lang="en-US" smtClean="0"/>
              <a:t>4/15/2021</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3CD4B8C-A258-4E3C-94F7-7C30C9998D5B}"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96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CB223A-A442-46E2-8FD4-3E4FB9209A57}"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4B8C-A258-4E3C-94F7-7C30C9998D5B}" type="slidenum">
              <a:rPr lang="en-US" smtClean="0"/>
              <a:t>‹#›</a:t>
            </a:fld>
            <a:endParaRPr lang="en-US"/>
          </a:p>
        </p:txBody>
      </p:sp>
    </p:spTree>
    <p:extLst>
      <p:ext uri="{BB962C8B-B14F-4D97-AF65-F5344CB8AC3E}">
        <p14:creationId xmlns:p14="http://schemas.microsoft.com/office/powerpoint/2010/main" val="2262836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C8CB223A-A442-46E2-8FD4-3E4FB9209A57}" type="datetimeFigureOut">
              <a:rPr lang="en-US" smtClean="0"/>
              <a:t>4/15/2021</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3CD4B8C-A258-4E3C-94F7-7C30C9998D5B}"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736120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B223A-A442-46E2-8FD4-3E4FB9209A57}"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D4B8C-A258-4E3C-94F7-7C30C9998D5B}" type="slidenum">
              <a:rPr lang="en-US" smtClean="0"/>
              <a:t>‹#›</a:t>
            </a:fld>
            <a:endParaRPr lang="en-US"/>
          </a:p>
        </p:txBody>
      </p:sp>
    </p:spTree>
    <p:extLst>
      <p:ext uri="{BB962C8B-B14F-4D97-AF65-F5344CB8AC3E}">
        <p14:creationId xmlns:p14="http://schemas.microsoft.com/office/powerpoint/2010/main" val="162936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CB223A-A442-46E2-8FD4-3E4FB9209A57}" type="datetimeFigureOut">
              <a:rPr lang="en-US" smtClean="0"/>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D4B8C-A258-4E3C-94F7-7C30C9998D5B}" type="slidenum">
              <a:rPr lang="en-US" smtClean="0"/>
              <a:t>‹#›</a:t>
            </a:fld>
            <a:endParaRPr lang="en-US"/>
          </a:p>
        </p:txBody>
      </p:sp>
    </p:spTree>
    <p:extLst>
      <p:ext uri="{BB962C8B-B14F-4D97-AF65-F5344CB8AC3E}">
        <p14:creationId xmlns:p14="http://schemas.microsoft.com/office/powerpoint/2010/main" val="17817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B223A-A442-46E2-8FD4-3E4FB9209A57}"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D4B8C-A258-4E3C-94F7-7C30C9998D5B}" type="slidenum">
              <a:rPr lang="en-US" smtClean="0"/>
              <a:t>‹#›</a:t>
            </a:fld>
            <a:endParaRPr lang="en-US"/>
          </a:p>
        </p:txBody>
      </p:sp>
    </p:spTree>
    <p:extLst>
      <p:ext uri="{BB962C8B-B14F-4D97-AF65-F5344CB8AC3E}">
        <p14:creationId xmlns:p14="http://schemas.microsoft.com/office/powerpoint/2010/main" val="282029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C8CB223A-A442-46E2-8FD4-3E4FB9209A57}" type="datetimeFigureOut">
              <a:rPr lang="en-US" smtClean="0"/>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D4B8C-A258-4E3C-94F7-7C30C9998D5B}" type="slidenum">
              <a:rPr lang="en-US" smtClean="0"/>
              <a:t>‹#›</a:t>
            </a:fld>
            <a:endParaRPr lang="en-US"/>
          </a:p>
        </p:txBody>
      </p:sp>
    </p:spTree>
    <p:extLst>
      <p:ext uri="{BB962C8B-B14F-4D97-AF65-F5344CB8AC3E}">
        <p14:creationId xmlns:p14="http://schemas.microsoft.com/office/powerpoint/2010/main" val="3200134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C8CB223A-A442-46E2-8FD4-3E4FB9209A57}" type="datetimeFigureOut">
              <a:rPr lang="en-US" smtClean="0"/>
              <a:t>4/15/2021</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3CD4B8C-A258-4E3C-94F7-7C30C9998D5B}" type="slidenum">
              <a:rPr lang="en-US" smtClean="0"/>
              <a:t>‹#›</a:t>
            </a:fld>
            <a:endParaRPr lang="en-US"/>
          </a:p>
        </p:txBody>
      </p:sp>
    </p:spTree>
    <p:extLst>
      <p:ext uri="{BB962C8B-B14F-4D97-AF65-F5344CB8AC3E}">
        <p14:creationId xmlns:p14="http://schemas.microsoft.com/office/powerpoint/2010/main" val="409635329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8CB223A-A442-46E2-8FD4-3E4FB9209A57}" type="datetimeFigureOut">
              <a:rPr lang="en-US" smtClean="0"/>
              <a:t>4/15/2021</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3CD4B8C-A258-4E3C-94F7-7C30C9998D5B}" type="slidenum">
              <a:rPr lang="en-US" smtClean="0"/>
              <a:t>‹#›</a:t>
            </a:fld>
            <a:endParaRPr lang="en-US"/>
          </a:p>
        </p:txBody>
      </p:sp>
    </p:spTree>
    <p:extLst>
      <p:ext uri="{BB962C8B-B14F-4D97-AF65-F5344CB8AC3E}">
        <p14:creationId xmlns:p14="http://schemas.microsoft.com/office/powerpoint/2010/main" val="3118146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C8CB223A-A442-46E2-8FD4-3E4FB9209A57}" type="datetimeFigureOut">
              <a:rPr lang="en-US" smtClean="0"/>
              <a:t>4/15/2021</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3CD4B8C-A258-4E3C-94F7-7C30C9998D5B}"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1368086"/>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28255"/>
          </a:xfrm>
        </p:spPr>
        <p:txBody>
          <a:bodyPr>
            <a:normAutofit/>
          </a:bodyPr>
          <a:lstStyle/>
          <a:p>
            <a:r>
              <a:rPr lang="en-US" sz="4000" dirty="0" smtClean="0"/>
              <a:t>        </a:t>
            </a:r>
            <a:r>
              <a:rPr lang="ka-GE" sz="4000" dirty="0" smtClean="0"/>
              <a:t>                     </a:t>
            </a:r>
            <a:r>
              <a:rPr lang="en-US" sz="4000" dirty="0" smtClean="0"/>
              <a:t> </a:t>
            </a:r>
            <a:r>
              <a:rPr lang="en-US" sz="4000" dirty="0" smtClean="0">
                <a:solidFill>
                  <a:schemeClr val="tx1"/>
                </a:solidFill>
              </a:rPr>
              <a:t>14 </a:t>
            </a:r>
            <a:r>
              <a:rPr lang="ka-GE" sz="4000" dirty="0" smtClean="0">
                <a:solidFill>
                  <a:schemeClr val="tx1"/>
                </a:solidFill>
              </a:rPr>
              <a:t>აპრილი</a:t>
            </a:r>
            <a:endParaRPr lang="en-US" sz="4000" dirty="0"/>
          </a:p>
        </p:txBody>
      </p:sp>
      <p:sp>
        <p:nvSpPr>
          <p:cNvPr id="3" name="Content Placeholder 2"/>
          <p:cNvSpPr>
            <a:spLocks noGrp="1"/>
          </p:cNvSpPr>
          <p:nvPr>
            <p:ph idx="1"/>
          </p:nvPr>
        </p:nvSpPr>
        <p:spPr>
          <a:xfrm>
            <a:off x="-1" y="928255"/>
            <a:ext cx="12192001" cy="5929745"/>
          </a:xfrm>
        </p:spPr>
        <p:txBody>
          <a:bodyPr>
            <a:normAutofit fontScale="92500"/>
          </a:bodyPr>
          <a:lstStyle/>
          <a:p>
            <a:pPr marL="0" indent="0">
              <a:buNone/>
            </a:pPr>
            <a:r>
              <a:rPr lang="ka-GE" b="1" dirty="0">
                <a:solidFill>
                  <a:srgbClr val="212529"/>
                </a:solidFill>
                <a:latin typeface="regular"/>
              </a:rPr>
              <a:t>14 აპრილს საქართველოში დედაენის დღე აღინიშნება. ეს დღე 1978 წლის მოვლენების აღსანიშნავად 1990 წლიდან დაწესდა. 1978 წლის 14 აპრილს თბილისში საქართველოს კომუნისტური პარტიის მიერ ქართული ენის კონსტიტუციური სტატუსის შეცვლის მცდელობის საპასუხოდ დემონსტრაციები ჩატარდა</a:t>
            </a:r>
            <a:r>
              <a:rPr lang="ka-GE" b="1" dirty="0" smtClean="0">
                <a:solidFill>
                  <a:srgbClr val="212529"/>
                </a:solidFill>
                <a:latin typeface="regular"/>
              </a:rPr>
              <a:t>.</a:t>
            </a:r>
          </a:p>
          <a:p>
            <a:pPr marL="0" indent="0">
              <a:buNone/>
            </a:pPr>
            <a:endParaRPr lang="ka-GE" b="1" dirty="0">
              <a:solidFill>
                <a:srgbClr val="212529"/>
              </a:solidFill>
              <a:latin typeface="regular"/>
            </a:endParaRPr>
          </a:p>
          <a:p>
            <a:pPr marL="0" indent="0">
              <a:buNone/>
            </a:pPr>
            <a:r>
              <a:rPr lang="ka-GE" dirty="0">
                <a:solidFill>
                  <a:srgbClr val="212529"/>
                </a:solidFill>
                <a:latin typeface="regular"/>
              </a:rPr>
              <a:t>1977 წელს, ახალი საბჭოთა კონსტიტუციის მიღების შემდეგ, </a:t>
            </a:r>
            <a:r>
              <a:rPr lang="ka-GE" dirty="0" smtClean="0">
                <a:solidFill>
                  <a:srgbClr val="212529"/>
                </a:solidFill>
                <a:latin typeface="regular"/>
              </a:rPr>
              <a:t>საქართველოს უზენაესმა </a:t>
            </a:r>
            <a:r>
              <a:rPr lang="ka-GE" dirty="0">
                <a:solidFill>
                  <a:srgbClr val="212529"/>
                </a:solidFill>
                <a:latin typeface="regular"/>
              </a:rPr>
              <a:t>საბჭომ შეიმუშავა კონსტიტუციის გეგმა, რომელშიც, 1936 წლის კონსტიტუციისგან განსხვავებით, ქართული სახელმწიფო ენად აღარ იყო გამოცხადებული. 1978 წელს საბჭოთა კავშირის ხელისუფლებამ მოკავშირე რესპუბლიკებში ადგილობრივი ენისთვის სახელმწიფო ენის სტატუსის ჩამორთმევა </a:t>
            </a:r>
            <a:r>
              <a:rPr lang="ka-GE" dirty="0" smtClean="0">
                <a:solidFill>
                  <a:srgbClr val="212529"/>
                </a:solidFill>
                <a:latin typeface="regular"/>
              </a:rPr>
              <a:t>გადაწყვიტა. </a:t>
            </a:r>
            <a:r>
              <a:rPr lang="ka-GE" dirty="0">
                <a:solidFill>
                  <a:srgbClr val="212529"/>
                </a:solidFill>
                <a:latin typeface="regular"/>
              </a:rPr>
              <a:t>სახელმწიფო ენად მხოლოდ რუსული ენა რჩებოდა</a:t>
            </a:r>
            <a:r>
              <a:rPr lang="ka-GE" dirty="0" smtClean="0">
                <a:solidFill>
                  <a:srgbClr val="212529"/>
                </a:solidFill>
                <a:latin typeface="regular"/>
              </a:rPr>
              <a:t>.</a:t>
            </a:r>
            <a:r>
              <a:rPr lang="ka-GE" dirty="0"/>
              <a:t/>
            </a:r>
            <a:br>
              <a:rPr lang="ka-GE" dirty="0"/>
            </a:br>
            <a:endParaRPr lang="ka-GE" dirty="0" smtClean="0"/>
          </a:p>
          <a:p>
            <a:pPr marL="0" indent="0">
              <a:buNone/>
            </a:pPr>
            <a:r>
              <a:rPr lang="ka-GE" dirty="0" smtClean="0">
                <a:solidFill>
                  <a:srgbClr val="212529"/>
                </a:solidFill>
                <a:latin typeface="regular"/>
              </a:rPr>
              <a:t>1978 </a:t>
            </a:r>
            <a:r>
              <a:rPr lang="ka-GE" dirty="0">
                <a:solidFill>
                  <a:srgbClr val="212529"/>
                </a:solidFill>
                <a:latin typeface="regular"/>
              </a:rPr>
              <a:t>წლის 14 აპრილს თბილისის სახელმწიფო უნივერსიტეტიდან რუსთაველის გამზირისკენ 15 000-მდე ადამიანი დაიძრა. სტუდენტებსა და ინტელიგენციის წარმომადგენლებს სხვა მოქალაქეებიც შეუერთდნენ და რუსთაველის გამზირზე თითქმის 100 000 ადამიანი შეიკრიბა</a:t>
            </a:r>
            <a:r>
              <a:rPr lang="ka-GE" dirty="0" smtClean="0">
                <a:solidFill>
                  <a:srgbClr val="212529"/>
                </a:solidFill>
                <a:latin typeface="regular"/>
              </a:rPr>
              <a:t>. </a:t>
            </a:r>
            <a:r>
              <a:rPr lang="ka-GE" dirty="0">
                <a:solidFill>
                  <a:srgbClr val="212529"/>
                </a:solidFill>
                <a:latin typeface="regular"/>
              </a:rPr>
              <a:t>პირველად საბჭოთა კავშირის ისტორიაში, კომუნისტურმა რეჟიმმა უკან დაიხია. ამ დღიდან 14 აპრილი დედაენის დღედ </a:t>
            </a:r>
            <a:r>
              <a:rPr lang="ka-GE" dirty="0" smtClean="0">
                <a:solidFill>
                  <a:srgbClr val="212529"/>
                </a:solidFill>
                <a:latin typeface="regular"/>
              </a:rPr>
              <a:t>გამოცხადდა.</a:t>
            </a:r>
            <a:r>
              <a:rPr lang="ka-GE" dirty="0" smtClean="0"/>
              <a:t/>
            </a:r>
            <a:br>
              <a:rPr lang="ka-GE" dirty="0" smtClean="0"/>
            </a:br>
            <a:r>
              <a:rPr lang="ka-GE" dirty="0" smtClean="0"/>
              <a:t/>
            </a:r>
            <a:br>
              <a:rPr lang="ka-GE" dirty="0" smtClean="0"/>
            </a:br>
            <a:endParaRPr lang="en-US" dirty="0"/>
          </a:p>
        </p:txBody>
      </p:sp>
    </p:spTree>
    <p:extLst>
      <p:ext uri="{BB962C8B-B14F-4D97-AF65-F5344CB8AC3E}">
        <p14:creationId xmlns:p14="http://schemas.microsoft.com/office/powerpoint/2010/main" val="27749938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00545"/>
          </a:xfrm>
        </p:spPr>
        <p:txBody>
          <a:bodyPr/>
          <a:lstStyle/>
          <a:p>
            <a:r>
              <a:rPr lang="ka-GE" dirty="0" smtClean="0"/>
              <a:t>                          ხმა კატამონთან (ნაწვეტი)</a:t>
            </a:r>
            <a:endParaRPr lang="en-US" dirty="0"/>
          </a:p>
        </p:txBody>
      </p:sp>
      <p:sp>
        <p:nvSpPr>
          <p:cNvPr id="3" name="Content Placeholder 2"/>
          <p:cNvSpPr>
            <a:spLocks noGrp="1"/>
          </p:cNvSpPr>
          <p:nvPr>
            <p:ph idx="1"/>
          </p:nvPr>
        </p:nvSpPr>
        <p:spPr>
          <a:xfrm>
            <a:off x="360218" y="900545"/>
            <a:ext cx="8913784" cy="5957455"/>
          </a:xfrm>
        </p:spPr>
        <p:txBody>
          <a:bodyPr>
            <a:normAutofit fontScale="92500" lnSpcReduction="20000"/>
          </a:bodyPr>
          <a:lstStyle/>
          <a:p>
            <a:r>
              <a:rPr lang="ka-GE" dirty="0">
                <a:solidFill>
                  <a:srgbClr val="212529"/>
                </a:solidFill>
                <a:latin typeface="-apple-system"/>
              </a:rPr>
              <a:t>ო, ენავ ჩემო,</a:t>
            </a:r>
            <a:r>
              <a:rPr lang="ka-GE" dirty="0"/>
              <a:t/>
            </a:r>
            <a:br>
              <a:rPr lang="ka-GE" dirty="0"/>
            </a:br>
            <a:r>
              <a:rPr lang="ka-GE" dirty="0">
                <a:solidFill>
                  <a:srgbClr val="212529"/>
                </a:solidFill>
                <a:latin typeface="-apple-system"/>
              </a:rPr>
              <a:t>დედაო ენავ,</a:t>
            </a:r>
            <a:r>
              <a:rPr lang="ka-GE" dirty="0"/>
              <a:t/>
            </a:r>
            <a:br>
              <a:rPr lang="ka-GE" dirty="0"/>
            </a:br>
            <a:r>
              <a:rPr lang="ka-GE" dirty="0">
                <a:solidFill>
                  <a:srgbClr val="212529"/>
                </a:solidFill>
                <a:latin typeface="-apple-system"/>
              </a:rPr>
              <a:t>შენ ჩვენო ნიჭო,</a:t>
            </a:r>
            <a:r>
              <a:rPr lang="ka-GE" dirty="0"/>
              <a:t/>
            </a:r>
            <a:br>
              <a:rPr lang="ka-GE" dirty="0"/>
            </a:br>
            <a:r>
              <a:rPr lang="ka-GE" dirty="0">
                <a:solidFill>
                  <a:srgbClr val="212529"/>
                </a:solidFill>
                <a:latin typeface="-apple-system"/>
              </a:rPr>
              <a:t>სრბოლავ და ფრენავ,</a:t>
            </a:r>
            <a:r>
              <a:rPr lang="ka-GE" dirty="0"/>
              <a:t/>
            </a:r>
            <a:br>
              <a:rPr lang="ka-GE" dirty="0"/>
            </a:br>
            <a:r>
              <a:rPr lang="ka-GE" dirty="0">
                <a:solidFill>
                  <a:srgbClr val="212529"/>
                </a:solidFill>
                <a:latin typeface="-apple-system"/>
              </a:rPr>
              <a:t>შენ, ჩვენი სუნთქვის დიდო ალამო,</a:t>
            </a:r>
            <a:r>
              <a:rPr lang="ka-GE" dirty="0"/>
              <a:t/>
            </a:r>
            <a:br>
              <a:rPr lang="ka-GE" dirty="0"/>
            </a:br>
            <a:r>
              <a:rPr lang="ka-GE" dirty="0">
                <a:solidFill>
                  <a:srgbClr val="212529"/>
                </a:solidFill>
                <a:latin typeface="-apple-system"/>
              </a:rPr>
              <a:t>შენ, ჭირთა ჩვენთა ტკბილო მალამო,</a:t>
            </a:r>
            <a:r>
              <a:rPr lang="ka-GE" dirty="0"/>
              <a:t/>
            </a:r>
            <a:br>
              <a:rPr lang="ka-GE" dirty="0"/>
            </a:br>
            <a:r>
              <a:rPr lang="ka-GE" dirty="0">
                <a:solidFill>
                  <a:srgbClr val="212529"/>
                </a:solidFill>
                <a:latin typeface="-apple-system"/>
              </a:rPr>
              <a:t>შენ, კირო ჩვენთა ქვათა და კირთა,</a:t>
            </a:r>
            <a:r>
              <a:rPr lang="ka-GE" dirty="0"/>
              <a:t/>
            </a:r>
            <a:br>
              <a:rPr lang="ka-GE" dirty="0"/>
            </a:br>
            <a:r>
              <a:rPr lang="ka-GE" dirty="0">
                <a:solidFill>
                  <a:srgbClr val="212529"/>
                </a:solidFill>
                <a:latin typeface="-apple-system"/>
              </a:rPr>
              <a:t>შენ ერთი შემრჩი სამარის პირთან.</a:t>
            </a:r>
            <a:r>
              <a:rPr lang="ka-GE" dirty="0"/>
              <a:t/>
            </a:r>
            <a:br>
              <a:rPr lang="ka-GE" dirty="0"/>
            </a:br>
            <a:r>
              <a:rPr lang="ka-GE" dirty="0">
                <a:solidFill>
                  <a:srgbClr val="212529"/>
                </a:solidFill>
                <a:latin typeface="-apple-system"/>
              </a:rPr>
              <a:t>ნათესავს ათასს</a:t>
            </a:r>
            <a:r>
              <a:rPr lang="ka-GE" dirty="0"/>
              <a:t/>
            </a:r>
            <a:br>
              <a:rPr lang="ka-GE" dirty="0"/>
            </a:br>
            <a:r>
              <a:rPr lang="ka-GE" dirty="0">
                <a:solidFill>
                  <a:srgbClr val="212529"/>
                </a:solidFill>
                <a:latin typeface="-apple-system"/>
              </a:rPr>
              <a:t>მეგობარს ათასს,</a:t>
            </a:r>
            <a:r>
              <a:rPr lang="ka-GE" dirty="0"/>
              <a:t/>
            </a:r>
            <a:br>
              <a:rPr lang="ka-GE" dirty="0"/>
            </a:br>
            <a:r>
              <a:rPr lang="ka-GE" dirty="0">
                <a:solidFill>
                  <a:srgbClr val="212529"/>
                </a:solidFill>
                <a:latin typeface="-apple-system"/>
              </a:rPr>
              <a:t>მრუდსა და მართალს,</a:t>
            </a:r>
            <a:r>
              <a:rPr lang="ka-GE" dirty="0"/>
              <a:t/>
            </a:r>
            <a:br>
              <a:rPr lang="ka-GE" dirty="0"/>
            </a:br>
            <a:r>
              <a:rPr lang="ka-GE" dirty="0">
                <a:solidFill>
                  <a:srgbClr val="212529"/>
                </a:solidFill>
                <a:latin typeface="-apple-system"/>
              </a:rPr>
              <a:t>მტერთა და ძმათა</a:t>
            </a:r>
            <a:r>
              <a:rPr lang="ka-GE" dirty="0"/>
              <a:t/>
            </a:r>
            <a:br>
              <a:rPr lang="ka-GE" dirty="0"/>
            </a:br>
            <a:r>
              <a:rPr lang="ka-GE" dirty="0">
                <a:solidFill>
                  <a:srgbClr val="212529"/>
                </a:solidFill>
                <a:latin typeface="-apple-system"/>
              </a:rPr>
              <a:t>დავშორდი,</a:t>
            </a:r>
            <a:r>
              <a:rPr lang="ka-GE" dirty="0"/>
              <a:t/>
            </a:r>
            <a:br>
              <a:rPr lang="ka-GE" dirty="0"/>
            </a:br>
            <a:r>
              <a:rPr lang="ka-GE" dirty="0">
                <a:solidFill>
                  <a:srgbClr val="212529"/>
                </a:solidFill>
                <a:latin typeface="-apple-system"/>
              </a:rPr>
              <a:t>მორჩა,</a:t>
            </a:r>
            <a:r>
              <a:rPr lang="ka-GE" dirty="0"/>
              <a:t/>
            </a:r>
            <a:br>
              <a:rPr lang="ka-GE" dirty="0"/>
            </a:br>
            <a:r>
              <a:rPr lang="ka-GE" dirty="0">
                <a:solidFill>
                  <a:srgbClr val="212529"/>
                </a:solidFill>
                <a:latin typeface="-apple-system"/>
              </a:rPr>
              <a:t>ყველა მოთავდა,</a:t>
            </a:r>
            <a:r>
              <a:rPr lang="ka-GE" dirty="0"/>
              <a:t/>
            </a:r>
            <a:br>
              <a:rPr lang="ka-GE" dirty="0"/>
            </a:br>
            <a:r>
              <a:rPr lang="ka-GE" dirty="0">
                <a:solidFill>
                  <a:srgbClr val="212529"/>
                </a:solidFill>
                <a:latin typeface="-apple-system"/>
              </a:rPr>
              <a:t>მშვიდობა ვუთხარ ყველა მოკვდავთა,</a:t>
            </a:r>
            <a:r>
              <a:rPr lang="ka-GE" dirty="0"/>
              <a:t/>
            </a:r>
            <a:br>
              <a:rPr lang="ka-GE" dirty="0"/>
            </a:br>
            <a:r>
              <a:rPr lang="ka-GE" dirty="0">
                <a:solidFill>
                  <a:srgbClr val="212529"/>
                </a:solidFill>
                <a:latin typeface="-apple-system"/>
              </a:rPr>
              <a:t>მხოლოდ შენ უკვდავს,</a:t>
            </a:r>
            <a:r>
              <a:rPr lang="ka-GE" dirty="0"/>
              <a:t/>
            </a:r>
            <a:br>
              <a:rPr lang="ka-GE" dirty="0"/>
            </a:br>
            <a:r>
              <a:rPr lang="ka-GE" dirty="0">
                <a:solidFill>
                  <a:srgbClr val="212529"/>
                </a:solidFill>
                <a:latin typeface="-apple-system"/>
              </a:rPr>
              <a:t>მხოლოდ შენ მარადს,</a:t>
            </a:r>
            <a:r>
              <a:rPr lang="ka-GE" dirty="0"/>
              <a:t/>
            </a:r>
            <a:br>
              <a:rPr lang="ka-GE" dirty="0"/>
            </a:br>
            <a:r>
              <a:rPr lang="ka-GE" dirty="0">
                <a:solidFill>
                  <a:srgbClr val="212529"/>
                </a:solidFill>
                <a:latin typeface="-apple-system"/>
              </a:rPr>
              <a:t>შენ - ერთს,</a:t>
            </a:r>
            <a:r>
              <a:rPr lang="ka-GE" dirty="0"/>
              <a:t/>
            </a:r>
            <a:br>
              <a:rPr lang="ka-GE" dirty="0"/>
            </a:br>
            <a:r>
              <a:rPr lang="ka-GE" dirty="0">
                <a:solidFill>
                  <a:srgbClr val="212529"/>
                </a:solidFill>
                <a:latin typeface="-apple-system"/>
              </a:rPr>
              <a:t>შენ ვერ გთმობ</a:t>
            </a:r>
            <a:r>
              <a:rPr lang="ka-GE" dirty="0"/>
              <a:t/>
            </a:r>
            <a:br>
              <a:rPr lang="ka-GE" dirty="0"/>
            </a:br>
            <a:r>
              <a:rPr lang="ka-GE" dirty="0">
                <a:solidFill>
                  <a:srgbClr val="212529"/>
                </a:solidFill>
                <a:latin typeface="-apple-system"/>
              </a:rPr>
              <a:t>სამარის კარად.</a:t>
            </a:r>
            <a:endParaRPr lang="en-US" dirty="0"/>
          </a:p>
        </p:txBody>
      </p:sp>
    </p:spTree>
    <p:extLst>
      <p:ext uri="{BB962C8B-B14F-4D97-AF65-F5344CB8AC3E}">
        <p14:creationId xmlns:p14="http://schemas.microsoft.com/office/powerpoint/2010/main" val="2667247189"/>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6" y="2521527"/>
            <a:ext cx="10349347" cy="1385455"/>
          </a:xfrm>
        </p:spPr>
        <p:txBody>
          <a:bodyPr>
            <a:normAutofit fontScale="70000" lnSpcReduction="20000"/>
          </a:bodyPr>
          <a:lstStyle/>
          <a:p>
            <a:pPr marL="0" indent="0">
              <a:buNone/>
            </a:pPr>
            <a:r>
              <a:rPr lang="ka-GE" sz="4400" dirty="0" smtClean="0"/>
              <a:t>დიდი მადლობა თავისუფლებისთვის!</a:t>
            </a:r>
            <a:br>
              <a:rPr lang="ka-GE" sz="4400" dirty="0" smtClean="0"/>
            </a:br>
            <a:r>
              <a:rPr lang="ka-GE" sz="4400" dirty="0" smtClean="0"/>
              <a:t>დიდი მადლობა ქართული ენის შენარჩუნებისთვის!</a:t>
            </a:r>
          </a:p>
          <a:p>
            <a:pPr marL="0" indent="0">
              <a:buNone/>
            </a:pPr>
            <a:endParaRPr lang="en-US" sz="4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8704" y="4087091"/>
            <a:ext cx="2523296" cy="277090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31283"/>
            <a:ext cx="2198110" cy="302671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884218" cy="262798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68704" y="-1"/>
            <a:ext cx="2551005" cy="260846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47577" y="3906982"/>
            <a:ext cx="2572514" cy="295101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2838" y="0"/>
            <a:ext cx="4142508" cy="2172743"/>
          </a:xfrm>
          <a:prstGeom prst="rect">
            <a:avLst/>
          </a:prstGeom>
        </p:spPr>
      </p:pic>
    </p:spTree>
    <p:extLst>
      <p:ext uri="{BB962C8B-B14F-4D97-AF65-F5344CB8AC3E}">
        <p14:creationId xmlns:p14="http://schemas.microsoft.com/office/powerpoint/2010/main" val="2724081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836787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997526" y="0"/>
            <a:ext cx="8312729" cy="6858000"/>
          </a:xfrm>
        </p:spPr>
        <p:txBody>
          <a:bodyPr>
            <a:normAutofit fontScale="25000" lnSpcReduction="20000"/>
          </a:bodyPr>
          <a:lstStyle/>
          <a:p>
            <a:pPr marL="0" indent="0">
              <a:buNone/>
            </a:pPr>
            <a:r>
              <a:rPr lang="ka-GE" dirty="0">
                <a:solidFill>
                  <a:srgbClr val="FFFFFF"/>
                </a:solidFill>
                <a:latin typeface="Helvetica Neue"/>
              </a:rPr>
              <a:t>საბჭოთა</a:t>
            </a:r>
            <a:r>
              <a:rPr lang="ka-GE" sz="5300" dirty="0">
                <a:solidFill>
                  <a:srgbClr val="FFFFFF"/>
                </a:solidFill>
                <a:latin typeface="Helvetica Neue"/>
              </a:rPr>
              <a:t> კავშირის ცენტრალური მთავრობის ამ უჩვეულო დათმობამ თბილისში ემოციები დააცხრო, თუმცა დაძაბულობა გამოიწვია აფხაზეთის ავტონომიური რესპუბლიკაში, სადაც აფხაზმა კომუნისტურმა ელიტამ ეს ნაბიჯი ქართული ნაციონალიზმის წინაშე კაპიტულაციად შერაცხა და მოითხოვა ავტონომიის საქართველოდან რუსეთის ფედერაციის დაქვემდებარებაში გადატანა. ეს მოთხოვნა უარყვეს, თუმცა რამდენიმე პოლიტიკური, </a:t>
            </a:r>
            <a:r>
              <a:rPr lang="ka-GE" sz="5300" dirty="0" smtClean="0">
                <a:solidFill>
                  <a:srgbClr val="FFFFFF"/>
                </a:solidFill>
                <a:latin typeface="Helvetica Neue"/>
              </a:rPr>
              <a:t>კუ</a:t>
            </a:r>
            <a:r>
              <a:rPr lang="ka-GE" sz="5300" dirty="0">
                <a:solidFill>
                  <a:srgbClr val="FFFFFF"/>
                </a:solidFill>
                <a:latin typeface="Helvetica Neue"/>
              </a:rPr>
              <a:t>საბჭოთა კავშირის ცენტრალური მთავრობის ამ უჩვეულო დათმობამ თბილისში ემოციები დააცხრო, თუმცა დაძაბულობა გამოიწვია აფხაზეთის ავტონომიური რესპუბლიკაში, სადაც აფხაზმა კომუნისტურმა ელიტამ ეს ნაბიჯი ქართული ნაციონალიზმის წინაშე კაპიტულაციად შერაცხა და მოითხოვა ავტონომიის საქართველოდან რუსეთის ფედერაციის დაქვემდებარებაში გადატანა. ეს მოთხოვნა უარყვეს, თუმცა რამდენიმე პოლიტიკური, კულტურული და ეკონომიკური საკითხი </a:t>
            </a:r>
            <a:r>
              <a:rPr lang="ka-GE" sz="5300" dirty="0" smtClean="0">
                <a:solidFill>
                  <a:srgbClr val="FFFFFF"/>
                </a:solidFill>
                <a:latin typeface="Helvetica Neue"/>
              </a:rPr>
              <a:t>დ</a:t>
            </a:r>
          </a:p>
          <a:p>
            <a:pPr marL="0" indent="0">
              <a:buNone/>
            </a:pPr>
            <a:r>
              <a:rPr lang="ka-GE" sz="8000" dirty="0" smtClean="0"/>
              <a:t>საბჭოთა </a:t>
            </a:r>
            <a:r>
              <a:rPr lang="ka-GE" sz="8000" dirty="0"/>
              <a:t>კავშირის ცენტრალური მთავრობის ამ უჩვეულო დათმობამ თბილისში ემოციები დააცხრო, თუმცა დაძაბულობა გამოიწვია აფხაზეთის ავტონომიური რესპუბლიკაში, სადაც აფხაზმა კომუნისტურმა ელიტამ ეს ნაბიჯი ქართული ნაციონალიზმის წინაშე კაპიტულაციად შერაცხა და მოითხოვა ავტონომიის საქართველოდან რუსეთის ფედერაციის დაქვემდებარებაში გადატანა. </a:t>
            </a:r>
            <a:endParaRPr lang="ka-GE" sz="8000" dirty="0" smtClean="0"/>
          </a:p>
          <a:p>
            <a:pPr marL="0" indent="0">
              <a:buNone/>
            </a:pPr>
            <a:endParaRPr lang="ka-GE" sz="8000" dirty="0"/>
          </a:p>
          <a:p>
            <a:pPr marL="0" indent="0">
              <a:buNone/>
            </a:pPr>
            <a:r>
              <a:rPr lang="ka-GE" sz="8000" dirty="0" smtClean="0"/>
              <a:t>ეს </a:t>
            </a:r>
            <a:r>
              <a:rPr lang="ka-GE" sz="8000" dirty="0"/>
              <a:t>მოთხოვნა უარყვეს, თუმცა რამდენიმე პოლიტიკური, კულტურული და ეკონომიკური საკითხი დათმეს. 1988 წლის ნოემბერში გამოქვეყნდა „ქართული ენის სახელმწიფო პროგრამის პროექტი“ (დამტკიცდა 1989 წლის აგვისტოში), რომელიც ითვალისწინებდა ქართული ენის კონსტიტუციური სტატუსის დაცვას. ამ მოვლენების აღსანიშნავად, 1990 წლიდან 14 აპრილი საქართველოში დედაენის დღედ აღინიშნება.</a:t>
            </a:r>
            <a:r>
              <a:rPr lang="ka-GE" sz="8000" dirty="0" smtClean="0">
                <a:solidFill>
                  <a:srgbClr val="FFFFFF"/>
                </a:solidFill>
                <a:latin typeface="Helvetica Neue"/>
              </a:rPr>
              <a:t>ის </a:t>
            </a:r>
            <a:r>
              <a:rPr lang="ka-GE" sz="8000" dirty="0">
                <a:solidFill>
                  <a:srgbClr val="FFFFFF"/>
                </a:solidFill>
                <a:latin typeface="Helvetica Neue"/>
              </a:rPr>
              <a:t>ნოემბერში გამოქვეყნდა „ქართული ენის სახელმწიფო პროგრამის პროექტი“ (დამტკიცდა 1989 წლის </a:t>
            </a:r>
            <a:r>
              <a:rPr lang="ka-GE" sz="5300" dirty="0">
                <a:solidFill>
                  <a:srgbClr val="FFFFFF"/>
                </a:solidFill>
                <a:latin typeface="Helvetica Neue"/>
              </a:rPr>
              <a:t>აგვისტოში), რომელიც ითვალისწინებდა ქართული ენის კონსტიტუციური </a:t>
            </a:r>
            <a:r>
              <a:rPr lang="ka-GE" sz="4400" dirty="0">
                <a:solidFill>
                  <a:srgbClr val="FFFFFF"/>
                </a:solidFill>
                <a:latin typeface="Helvetica Neue"/>
              </a:rPr>
              <a:t>სტატუსის დაცვას. ამ მოვლენების </a:t>
            </a:r>
            <a:r>
              <a:rPr lang="ka-GE" sz="2700" dirty="0">
                <a:solidFill>
                  <a:srgbClr val="FFFFFF"/>
                </a:solidFill>
                <a:latin typeface="Helvetica Neue"/>
              </a:rPr>
              <a:t>აღსანიშნავად, 1990 წლიდან 14 აპრილი საქართველოში დედაენის დღედ აღინიშნება.</a:t>
            </a:r>
            <a:r>
              <a:rPr lang="ka-GE" sz="2700" dirty="0" smtClean="0">
                <a:solidFill>
                  <a:srgbClr val="FFFFFF"/>
                </a:solidFill>
                <a:latin typeface="Helvetica Neue"/>
              </a:rPr>
              <a:t>ლტურული </a:t>
            </a:r>
            <a:r>
              <a:rPr lang="ka-GE" dirty="0">
                <a:solidFill>
                  <a:srgbClr val="FFFFFF"/>
                </a:solidFill>
                <a:latin typeface="Helvetica Neue"/>
              </a:rPr>
              <a:t>და ეკონომიკური საკითხი დათმეს. 1988 წლის ნოემბერში გამოქვეყნდა „ქართული ენის სახელმწიფო პროგრამის პროექტი“ (დამტკიცდა 1989 წლის აგვისტოში), რომელიც ითვალისწინებდა ქართული ენის კონსტიტუციური სტატუსის დაცვას. ამ მოვლენების აღსანიშნავად, 1990 წლიდან 14 აპრილი საქართველოში დედაენის დღედ აღინიშნება.</a:t>
            </a:r>
            <a:endParaRPr lang="en-US" dirty="0"/>
          </a:p>
        </p:txBody>
      </p:sp>
    </p:spTree>
    <p:extLst>
      <p:ext uri="{BB962C8B-B14F-4D97-AF65-F5344CB8AC3E}">
        <p14:creationId xmlns:p14="http://schemas.microsoft.com/office/powerpoint/2010/main" val="3082615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27564" y="166255"/>
            <a:ext cx="6026726" cy="6567054"/>
          </a:xfrm>
        </p:spPr>
      </p:pic>
    </p:spTree>
    <p:extLst>
      <p:ext uri="{BB962C8B-B14F-4D97-AF65-F5344CB8AC3E}">
        <p14:creationId xmlns:p14="http://schemas.microsoft.com/office/powerpoint/2010/main" val="30111169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idx="1"/>
          </p:nvPr>
        </p:nvSpPr>
        <p:spPr>
          <a:xfrm>
            <a:off x="1704109" y="1094509"/>
            <a:ext cx="7853073" cy="3914485"/>
          </a:xfrm>
        </p:spPr>
        <p:txBody>
          <a:bodyPr>
            <a:normAutofit fontScale="97500"/>
          </a:bodyPr>
          <a:lstStyle/>
          <a:p>
            <a:pPr marL="0" indent="0">
              <a:buNone/>
            </a:pPr>
            <a:r>
              <a:rPr lang="ka-GE" dirty="0">
                <a:solidFill>
                  <a:srgbClr val="000000"/>
                </a:solidFill>
                <a:latin typeface="Helvetica Neue"/>
              </a:rPr>
              <a:t>დღეს ჩვენ გვევალება ქართული ენის დაცვა, გაფრთხილება. ჩვენ ინდა ვისაუბროთ , ვიკითხოთ ქართულად, რადგან ისედაც ცოტანი ვართ და საკითარ ენაზე თუ არ ვისაუბრეთ, შემცირდება მისი საზღვრები.ქართული ენა , მარტო ენა არ არის, ის თავისუფლებაა, ჩვენი თვოთმყოფადობაა, და ამ საინჯეს თუ არ გავუფრთხილდით დავკარგავთ ,, ადამიანი ყველაზე დიდ მონაპობარას, თავისუფლებას”.</a:t>
            </a:r>
            <a:endParaRPr lang="en-US" dirty="0"/>
          </a:p>
        </p:txBody>
      </p:sp>
    </p:spTree>
    <p:extLst>
      <p:ext uri="{BB962C8B-B14F-4D97-AF65-F5344CB8AC3E}">
        <p14:creationId xmlns:p14="http://schemas.microsoft.com/office/powerpoint/2010/main" val="53978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5964" y="0"/>
            <a:ext cx="9878291" cy="6887593"/>
          </a:xfrm>
        </p:spPr>
      </p:pic>
    </p:spTree>
    <p:extLst>
      <p:ext uri="{BB962C8B-B14F-4D97-AF65-F5344CB8AC3E}">
        <p14:creationId xmlns:p14="http://schemas.microsoft.com/office/powerpoint/2010/main" val="3924797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idx="1"/>
          </p:nvPr>
        </p:nvSpPr>
        <p:spPr>
          <a:xfrm>
            <a:off x="678872" y="831273"/>
            <a:ext cx="8595129" cy="5210089"/>
          </a:xfrm>
        </p:spPr>
        <p:txBody>
          <a:bodyPr>
            <a:normAutofit fontScale="90000" lnSpcReduction="20000"/>
          </a:bodyPr>
          <a:lstStyle/>
          <a:p>
            <a:r>
              <a:rPr lang="ka-GE" dirty="0">
                <a:solidFill>
                  <a:srgbClr val="1F2124"/>
                </a:solidFill>
                <a:latin typeface="DeJaVu_Bk"/>
              </a:rPr>
              <a:t>14 აპრილის შემზადებაში, როგორც ვახტანგ ძაბირაძეც ამბობს, მნიშვნელოვანი როლი ითამაშა ცნობილმა საზოგადო მოღვაწემ აკაკი ბაქრაძემ, რომელსაც უაღრესად დიდი გავლენა ჰქონდა მაშინდელ საზოგადოებაში და რომელსაც </a:t>
            </a:r>
            <a:r>
              <a:rPr lang="ka-GE" dirty="0" smtClean="0">
                <a:solidFill>
                  <a:srgbClr val="1F2124"/>
                </a:solidFill>
                <a:latin typeface="DeJaVu_Bk"/>
              </a:rPr>
              <a:t>უსმენა. </a:t>
            </a:r>
            <a:r>
              <a:rPr lang="ka-GE" dirty="0">
                <a:solidFill>
                  <a:srgbClr val="1F2124"/>
                </a:solidFill>
                <a:latin typeface="DeJaVu_Bk"/>
              </a:rPr>
              <a:t>აკაკი ბაქრაძის შვილი, ისტორიკოსი ლაშა ბაქრაძე ამბობს, რომ „14 აპრილი“ იყო საბჭოთა კავშირში პირველი მშვიდობიანი დემონსტრაცია, რომელსაც გარკვეული დადებითი შედეგი მოჰყვა.</a:t>
            </a:r>
            <a:r>
              <a:rPr lang="ka-GE" dirty="0"/>
              <a:t/>
            </a:r>
            <a:br>
              <a:rPr lang="ka-GE" dirty="0"/>
            </a:br>
            <a:r>
              <a:rPr lang="ka-GE" dirty="0"/>
              <a:t/>
            </a:r>
            <a:br>
              <a:rPr lang="ka-GE" dirty="0"/>
            </a:br>
            <a:r>
              <a:rPr lang="ka-GE" dirty="0">
                <a:solidFill>
                  <a:srgbClr val="1F2124"/>
                </a:solidFill>
                <a:latin typeface="DeJaVu_Bk"/>
              </a:rPr>
              <a:t>„ეს იყო უაღრესად მნიშვნელოვანი გარდატეხის წელი არა მარტო საქართველოს, არამედ მთლიანად საბჭოთა კავშირის ისტორიაში“, - ამბობს ლაშა ბაქრაძე.</a:t>
            </a:r>
            <a:r>
              <a:rPr lang="ka-GE" dirty="0"/>
              <a:t/>
            </a:r>
            <a:br>
              <a:rPr lang="ka-GE" dirty="0"/>
            </a:br>
            <a:r>
              <a:rPr lang="ka-GE" dirty="0"/>
              <a:t/>
            </a:r>
            <a:br>
              <a:rPr lang="ka-GE" dirty="0"/>
            </a:br>
            <a:r>
              <a:rPr lang="ka-GE" dirty="0">
                <a:solidFill>
                  <a:srgbClr val="1F2124"/>
                </a:solidFill>
                <a:latin typeface="DeJaVu_Bk"/>
              </a:rPr>
              <a:t>ისტორიკოსები მიიჩნევენ, რომ გასული საუკუნის ოთხმოციან წლებში ეროვნული მოძრაობის აღმავლობას პირველი ბიძგი სწორედაც რომ 1978 წლის 14 აპრილმა მისცა. ამ დღის მნიშვნელობას არ </a:t>
            </a:r>
            <a:r>
              <a:rPr lang="ka-GE" dirty="0" smtClean="0">
                <a:solidFill>
                  <a:srgbClr val="1F2124"/>
                </a:solidFill>
                <a:latin typeface="DeJaVu_Bk"/>
              </a:rPr>
              <a:t>აკრიტიკებდნენ </a:t>
            </a:r>
            <a:r>
              <a:rPr lang="ka-GE" dirty="0">
                <a:solidFill>
                  <a:srgbClr val="1F2124"/>
                </a:solidFill>
                <a:latin typeface="DeJaVu_Bk"/>
              </a:rPr>
              <a:t>მოქმედი პოლიტიკოსებიც</a:t>
            </a:r>
            <a:r>
              <a:rPr lang="ka-GE" dirty="0" smtClean="0">
                <a:solidFill>
                  <a:srgbClr val="1F2124"/>
                </a:solidFill>
                <a:latin typeface="DeJaVu_Bk"/>
              </a:rPr>
              <a:t>, </a:t>
            </a:r>
            <a:r>
              <a:rPr lang="ka-GE" dirty="0">
                <a:solidFill>
                  <a:srgbClr val="1F2124"/>
                </a:solidFill>
                <a:latin typeface="DeJaVu_Bk"/>
              </a:rPr>
              <a:t>1978 წელს ენის დაცვა, იმავდროულად, იყო ქართველთა მიერ საკუთარი იდენტურობის დაცვა, იმ სახელმწიფოს დაცვა, რომელიც ჯერ კიდევ არ არსებობდა და რომელიც შეიქმნა ქართული ენისა და დედაენის დახმარებით.</a:t>
            </a:r>
            <a:endParaRPr lang="en-US" dirty="0"/>
          </a:p>
        </p:txBody>
      </p:sp>
    </p:spTree>
    <p:extLst>
      <p:ext uri="{BB962C8B-B14F-4D97-AF65-F5344CB8AC3E}">
        <p14:creationId xmlns:p14="http://schemas.microsoft.com/office/powerpoint/2010/main" val="31522639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3672" y="1039090"/>
            <a:ext cx="9712037" cy="5486401"/>
          </a:xfrm>
        </p:spPr>
        <p:txBody>
          <a:bodyPr>
            <a:noAutofit/>
          </a:bodyPr>
          <a:lstStyle/>
          <a:p>
            <a:pPr marL="0" indent="0">
              <a:buNone/>
            </a:pPr>
            <a:r>
              <a:rPr lang="ka-GE" sz="1800" dirty="0">
                <a:solidFill>
                  <a:schemeClr val="tx1"/>
                </a:solidFill>
                <a:latin typeface="DeJaVu_Bk"/>
              </a:rPr>
              <a:t>„ჩვენ არ ვაპირებთ მოვწყდეთ ამ ფესვებს“, </a:t>
            </a:r>
            <a:r>
              <a:rPr lang="ka-GE" sz="1800" dirty="0" smtClean="0">
                <a:solidFill>
                  <a:schemeClr val="tx1"/>
                </a:solidFill>
                <a:latin typeface="DeJaVu_Bk"/>
              </a:rPr>
              <a:t> </a:t>
            </a:r>
            <a:r>
              <a:rPr lang="ka-GE" sz="1800" dirty="0">
                <a:solidFill>
                  <a:schemeClr val="tx1"/>
                </a:solidFill>
                <a:latin typeface="DeJaVu_Bk"/>
              </a:rPr>
              <a:t>„დღესაც ქართველი მოსწავლეების ძალიან დიდი ნაწილი სწავლობს დედაენით და თავის შემეცნებას იწყებს გენიალური პალინდრომით „აი ია“.</a:t>
            </a:r>
            <a:r>
              <a:rPr lang="ka-GE" sz="1800" dirty="0">
                <a:solidFill>
                  <a:schemeClr val="tx1"/>
                </a:solidFill>
              </a:rPr>
              <a:t/>
            </a:r>
            <a:br>
              <a:rPr lang="ka-GE" sz="1800" dirty="0">
                <a:solidFill>
                  <a:schemeClr val="tx1"/>
                </a:solidFill>
              </a:rPr>
            </a:br>
            <a:r>
              <a:rPr lang="ka-GE" sz="1800" dirty="0">
                <a:solidFill>
                  <a:schemeClr val="tx1"/>
                </a:solidFill>
              </a:rPr>
              <a:t/>
            </a:r>
            <a:br>
              <a:rPr lang="ka-GE" sz="1800" dirty="0">
                <a:solidFill>
                  <a:schemeClr val="tx1"/>
                </a:solidFill>
              </a:rPr>
            </a:br>
            <a:r>
              <a:rPr lang="ka-GE" sz="1800" dirty="0">
                <a:solidFill>
                  <a:schemeClr val="tx1"/>
                </a:solidFill>
                <a:latin typeface="DeJaVu_Bk"/>
              </a:rPr>
              <a:t>„აი ია“-თი ნასწავლ ენას რომ ძლერი ფესვი აქვს და მის ამოძირკვას ვერავინ მოახერხებს, ამაში დარწმუნებულია </a:t>
            </a:r>
            <a:r>
              <a:rPr lang="ka-GE" sz="1800" dirty="0" smtClean="0">
                <a:solidFill>
                  <a:schemeClr val="tx1"/>
                </a:solidFill>
                <a:latin typeface="DeJaVu_Bk"/>
              </a:rPr>
              <a:t>განათლების </a:t>
            </a:r>
            <a:r>
              <a:rPr lang="ka-GE" sz="1800" dirty="0">
                <a:solidFill>
                  <a:schemeClr val="tx1"/>
                </a:solidFill>
                <a:latin typeface="DeJaVu_Bk"/>
              </a:rPr>
              <a:t>დეპარტამენტის მეცნიერ-თანამშრომელი:</a:t>
            </a:r>
            <a:r>
              <a:rPr lang="ka-GE" sz="1800" dirty="0">
                <a:solidFill>
                  <a:schemeClr val="tx1"/>
                </a:solidFill>
              </a:rPr>
              <a:t/>
            </a:r>
            <a:br>
              <a:rPr lang="ka-GE" sz="1800" dirty="0">
                <a:solidFill>
                  <a:schemeClr val="tx1"/>
                </a:solidFill>
              </a:rPr>
            </a:br>
            <a:r>
              <a:rPr lang="ka-GE" sz="1800" dirty="0">
                <a:solidFill>
                  <a:schemeClr val="tx1"/>
                </a:solidFill>
              </a:rPr>
              <a:t/>
            </a:r>
            <a:br>
              <a:rPr lang="ka-GE" sz="1800" dirty="0">
                <a:solidFill>
                  <a:schemeClr val="tx1"/>
                </a:solidFill>
              </a:rPr>
            </a:br>
            <a:r>
              <a:rPr lang="ka-GE" sz="1800" dirty="0">
                <a:solidFill>
                  <a:schemeClr val="tx1"/>
                </a:solidFill>
                <a:latin typeface="DeJaVu_Bk"/>
              </a:rPr>
              <a:t>„ძნელია იმ ენის მოსპობა, რომელსაც აქვს მრავალსაუკუნოვანი ისტორია, რომელმაც გაუძლო სასანიდურ ირანს, გაუძლო დიდ თურქობას, გაუძლო მონღოლებს. შეუძლებელია ამ სიძველისა და ამ განვითარების ენის ამოთხრა</a:t>
            </a:r>
            <a:r>
              <a:rPr lang="ka-GE" sz="1800" dirty="0" smtClean="0">
                <a:solidFill>
                  <a:schemeClr val="tx1"/>
                </a:solidFill>
                <a:latin typeface="DeJaVu_Bk"/>
              </a:rPr>
              <a:t>“</a:t>
            </a:r>
            <a:r>
              <a:rPr lang="ka-GE" sz="1800" dirty="0">
                <a:solidFill>
                  <a:schemeClr val="tx1"/>
                </a:solidFill>
              </a:rPr>
              <a:t/>
            </a:r>
            <a:br>
              <a:rPr lang="ka-GE" sz="1800" dirty="0">
                <a:solidFill>
                  <a:schemeClr val="tx1"/>
                </a:solidFill>
              </a:rPr>
            </a:br>
            <a:r>
              <a:rPr lang="ka-GE" sz="1800" dirty="0">
                <a:solidFill>
                  <a:schemeClr val="tx1"/>
                </a:solidFill>
              </a:rPr>
              <a:t/>
            </a:r>
            <a:br>
              <a:rPr lang="ka-GE" sz="1800" dirty="0">
                <a:solidFill>
                  <a:schemeClr val="tx1"/>
                </a:solidFill>
              </a:rPr>
            </a:br>
            <a:r>
              <a:rPr lang="ka-GE" sz="1800" dirty="0">
                <a:solidFill>
                  <a:schemeClr val="tx1"/>
                </a:solidFill>
                <a:latin typeface="DeJaVu_Bk"/>
              </a:rPr>
              <a:t>თუმცა საბჭოთა კავშირის მესვეურებმა ქართული ენის „ამოთხრა“ მაინც სცადეს. ვახტანგ ძაბირაძის, 30 წლის წინანდელი მოვლენების აქტიური მონაწილის, თქმით, ენის დაკარგვის საფრთხემ მაშინდელ საზოგადოებას გმირობისკენ უბიძგა</a:t>
            </a:r>
            <a:r>
              <a:rPr lang="ka-GE" sz="1800" dirty="0" smtClean="0">
                <a:solidFill>
                  <a:schemeClr val="tx1"/>
                </a:solidFill>
                <a:latin typeface="DeJaVu_Bk"/>
              </a:rPr>
              <a:t>.</a:t>
            </a:r>
          </a:p>
          <a:p>
            <a:pPr marL="0" indent="0">
              <a:buNone/>
            </a:pPr>
            <a:endParaRPr lang="ka-GE" sz="1800" dirty="0">
              <a:solidFill>
                <a:schemeClr val="tx1"/>
              </a:solidFill>
              <a:latin typeface="DeJaVu_Bk"/>
            </a:endParaRPr>
          </a:p>
          <a:p>
            <a:endParaRPr lang="en-US" sz="1800" dirty="0">
              <a:solidFill>
                <a:schemeClr val="tx1"/>
              </a:solidFill>
            </a:endParaRPr>
          </a:p>
        </p:txBody>
      </p:sp>
    </p:spTree>
    <p:extLst>
      <p:ext uri="{BB962C8B-B14F-4D97-AF65-F5344CB8AC3E}">
        <p14:creationId xmlns:p14="http://schemas.microsoft.com/office/powerpoint/2010/main" val="1978032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03630128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1979</TotalTime>
  <Words>512</Words>
  <Application>Microsoft Office PowerPoint</Application>
  <PresentationFormat>Widescreen</PresentationFormat>
  <Paragraphs>16</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-apple-system</vt:lpstr>
      <vt:lpstr>Calibri</vt:lpstr>
      <vt:lpstr>Century Schoolbook</vt:lpstr>
      <vt:lpstr>Corbel</vt:lpstr>
      <vt:lpstr>DeJaVu_Bk</vt:lpstr>
      <vt:lpstr>Helvetica Neue</vt:lpstr>
      <vt:lpstr>regular</vt:lpstr>
      <vt:lpstr>Sylfaen</vt:lpstr>
      <vt:lpstr>Feathered</vt:lpstr>
      <vt:lpstr>                              14 აპრილი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ხმა კატამონთან (ნაწვეტი)</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14 აპრილი</dc:title>
  <dc:creator>User</dc:creator>
  <cp:lastModifiedBy>User</cp:lastModifiedBy>
  <cp:revision>21</cp:revision>
  <dcterms:created xsi:type="dcterms:W3CDTF">2021-04-13T12:42:51Z</dcterms:created>
  <dcterms:modified xsi:type="dcterms:W3CDTF">2021-04-15T19:07:14Z</dcterms:modified>
</cp:coreProperties>
</file>