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0" r:id="rId4"/>
    <p:sldId id="257" r:id="rId5"/>
    <p:sldId id="269" r:id="rId6"/>
    <p:sldId id="261" r:id="rId7"/>
    <p:sldId id="262" r:id="rId8"/>
    <p:sldId id="270" r:id="rId9"/>
    <p:sldId id="264" r:id="rId10"/>
    <p:sldId id="265" r:id="rId11"/>
    <p:sldId id="268" r:id="rId12"/>
    <p:sldId id="271" r:id="rId1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27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50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4/16/2021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0800000">
            <a:off x="4980972" y="32580"/>
            <a:ext cx="3816424" cy="2251138"/>
          </a:xfrm>
          <a:prstGeom prst="round2SameRect">
            <a:avLst>
              <a:gd name="adj1" fmla="val 14350"/>
              <a:gd name="adj2" fmla="val 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1"/>
          <p:cNvSpPr txBox="1">
            <a:spLocks noChangeArrowheads="1"/>
          </p:cNvSpPr>
          <p:nvPr/>
        </p:nvSpPr>
        <p:spPr bwMode="auto">
          <a:xfrm>
            <a:off x="4860032" y="620688"/>
            <a:ext cx="3816424" cy="954107"/>
          </a:xfrm>
          <a:prstGeom prst="rect">
            <a:avLst/>
          </a:prstGeom>
          <a:noFill/>
          <a:ln w="9525">
            <a:noFill/>
            <a:miter lim="800000"/>
            <a:headEnd/>
            <a:tailEnd/>
          </a:ln>
        </p:spPr>
        <p:txBody>
          <a:bodyPr wrap="square">
            <a:spAutoFit/>
          </a:bodyPr>
          <a:lstStyle/>
          <a:p>
            <a:pPr algn="ctr"/>
            <a:r>
              <a:rPr lang="ka-GE" altLang="ko-KR" sz="2800" b="1" dirty="0">
                <a:solidFill>
                  <a:schemeClr val="bg1"/>
                </a:solidFill>
                <a:latin typeface="Arial" pitchFamily="34" charset="0"/>
                <a:ea typeface="맑은 고딕" pitchFamily="50" charset="-127"/>
                <a:cs typeface="Arial" pitchFamily="34" charset="0"/>
              </a:rPr>
              <a:t>ქართული ენის </a:t>
            </a:r>
          </a:p>
          <a:p>
            <a:pPr algn="ctr"/>
            <a:r>
              <a:rPr lang="ka-GE" altLang="ko-KR" sz="2800" b="1">
                <a:solidFill>
                  <a:schemeClr val="bg1"/>
                </a:solidFill>
                <a:latin typeface="Arial" pitchFamily="34" charset="0"/>
                <a:ea typeface="맑은 고딕" pitchFamily="50" charset="-127"/>
                <a:cs typeface="Arial" pitchFamily="34" charset="0"/>
              </a:rPr>
              <a:t>წარმოშობა</a:t>
            </a:r>
            <a:endParaRPr lang="en-US" altLang="ko-KR" sz="2800" b="1" dirty="0">
              <a:solidFill>
                <a:schemeClr val="bg1"/>
              </a:solidFill>
              <a:latin typeface="Arial" pitchFamily="34" charset="0"/>
              <a:ea typeface="맑은 고딕" pitchFamily="50" charset="-127"/>
              <a:cs typeface="Arial" pitchFamily="34" charset="0"/>
            </a:endParaRPr>
          </a:p>
        </p:txBody>
      </p:sp>
      <p:grpSp>
        <p:nvGrpSpPr>
          <p:cNvPr id="12" name="Group 11"/>
          <p:cNvGrpSpPr/>
          <p:nvPr/>
        </p:nvGrpSpPr>
        <p:grpSpPr>
          <a:xfrm>
            <a:off x="5148064" y="1779662"/>
            <a:ext cx="3168352" cy="144016"/>
            <a:chOff x="899592" y="1359873"/>
            <a:chExt cx="3168352" cy="144016"/>
          </a:xfrm>
        </p:grpSpPr>
        <p:sp>
          <p:nvSpPr>
            <p:cNvPr id="13" name="Rectangle 12"/>
            <p:cNvSpPr/>
            <p:nvPr/>
          </p:nvSpPr>
          <p:spPr>
            <a:xfrm>
              <a:off x="2430865" y="1359873"/>
              <a:ext cx="144016" cy="1440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p:nvSpPr>
          <p:spPr>
            <a:xfrm rot="2700000">
              <a:off x="2430865" y="1359873"/>
              <a:ext cx="144016" cy="1440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4"/>
            <p:cNvGrpSpPr/>
            <p:nvPr/>
          </p:nvGrpSpPr>
          <p:grpSpPr>
            <a:xfrm>
              <a:off x="2771800" y="1408806"/>
              <a:ext cx="1296144" cy="46150"/>
              <a:chOff x="2771800" y="1410205"/>
              <a:chExt cx="1296144" cy="46150"/>
            </a:xfrm>
          </p:grpSpPr>
          <p:cxnSp>
            <p:nvCxnSpPr>
              <p:cNvPr id="19" name="Straight Connector 18"/>
              <p:cNvCxnSpPr/>
              <p:nvPr/>
            </p:nvCxnSpPr>
            <p:spPr>
              <a:xfrm>
                <a:off x="2771800" y="1410205"/>
                <a:ext cx="129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1800" y="1456355"/>
                <a:ext cx="927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flipH="1">
              <a:off x="899592" y="1408806"/>
              <a:ext cx="1296144" cy="46150"/>
              <a:chOff x="2771800" y="1410205"/>
              <a:chExt cx="1296144" cy="46150"/>
            </a:xfrm>
          </p:grpSpPr>
          <p:cxnSp>
            <p:nvCxnSpPr>
              <p:cNvPr id="17" name="Straight Connector 16"/>
              <p:cNvCxnSpPr/>
              <p:nvPr/>
            </p:nvCxnSpPr>
            <p:spPr>
              <a:xfrm>
                <a:off x="2771800" y="1410205"/>
                <a:ext cx="1296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1800" y="1456355"/>
                <a:ext cx="927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Объект 4"/>
          <p:cNvPicPr>
            <a:picLocks noGrp="1" noChangeAspect="1"/>
          </p:cNvPicPr>
          <p:nvPr>
            <p:ph idx="10"/>
          </p:nvPr>
        </p:nvPicPr>
        <p:blipFill>
          <a:blip r:embed="rId2"/>
          <a:stretch>
            <a:fillRect/>
          </a:stretch>
        </p:blipFill>
        <p:spPr>
          <a:xfrm>
            <a:off x="1619672" y="195486"/>
            <a:ext cx="7272808" cy="4680520"/>
          </a:xfrm>
          <a:prstGeom prst="rect">
            <a:avLst/>
          </a:prstGeom>
        </p:spPr>
      </p:pic>
    </p:spTree>
    <p:extLst>
      <p:ext uri="{BB962C8B-B14F-4D97-AF65-F5344CB8AC3E}">
        <p14:creationId xmlns:p14="http://schemas.microsoft.com/office/powerpoint/2010/main" val="199508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Объект 4"/>
          <p:cNvPicPr>
            <a:picLocks noGrp="1" noChangeAspect="1"/>
          </p:cNvPicPr>
          <p:nvPr>
            <p:ph idx="10"/>
          </p:nvPr>
        </p:nvPicPr>
        <p:blipFill>
          <a:blip r:embed="rId2"/>
          <a:stretch>
            <a:fillRect/>
          </a:stretch>
        </p:blipFill>
        <p:spPr>
          <a:xfrm>
            <a:off x="179512" y="51470"/>
            <a:ext cx="4465512" cy="4948014"/>
          </a:xfrm>
          <a:prstGeom prst="rect">
            <a:avLst/>
          </a:prstGeom>
        </p:spPr>
      </p:pic>
      <p:pic>
        <p:nvPicPr>
          <p:cNvPr id="6" name="Рисунок 5"/>
          <p:cNvPicPr>
            <a:picLocks noChangeAspect="1"/>
          </p:cNvPicPr>
          <p:nvPr/>
        </p:nvPicPr>
        <p:blipFill>
          <a:blip r:embed="rId3"/>
          <a:stretch>
            <a:fillRect/>
          </a:stretch>
        </p:blipFill>
        <p:spPr>
          <a:xfrm>
            <a:off x="4788024" y="51470"/>
            <a:ext cx="4248472" cy="4948013"/>
          </a:xfrm>
          <a:prstGeom prst="rect">
            <a:avLst/>
          </a:prstGeom>
        </p:spPr>
      </p:pic>
    </p:spTree>
    <p:extLst>
      <p:ext uri="{BB962C8B-B14F-4D97-AF65-F5344CB8AC3E}">
        <p14:creationId xmlns:p14="http://schemas.microsoft.com/office/powerpoint/2010/main" val="271440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9542"/>
          </a:xfrm>
        </p:spPr>
        <p:txBody>
          <a:bodyPr/>
          <a:lstStyle/>
          <a:p>
            <a:pPr algn="ctr"/>
            <a:r>
              <a:rPr lang="ka-GE" sz="5400" dirty="0">
                <a:latin typeface="+mn-lt"/>
              </a:rPr>
              <a:t>შესავალი</a:t>
            </a:r>
            <a:endParaRPr lang="ru-RU" sz="5400" dirty="0">
              <a:latin typeface="+mn-lt"/>
            </a:endParaRPr>
          </a:p>
        </p:txBody>
      </p:sp>
      <p:sp>
        <p:nvSpPr>
          <p:cNvPr id="6" name="Объект 2"/>
          <p:cNvSpPr>
            <a:spLocks noGrp="1"/>
          </p:cNvSpPr>
          <p:nvPr>
            <p:ph idx="10"/>
          </p:nvPr>
        </p:nvSpPr>
        <p:spPr>
          <a:xfrm>
            <a:off x="406400" y="1058863"/>
            <a:ext cx="8496300" cy="3744912"/>
          </a:xfrm>
        </p:spPr>
        <p:txBody>
          <a:bodyPr/>
          <a:lstStyle/>
          <a:p>
            <a:r>
              <a:rPr lang="ka-GE" sz="1600" dirty="0"/>
              <a:t>ქართული ენა არის საქართველოს სახელმწიფო ენა, რაც სხვა ყველაფერთან ერთად,     ნიშნავს რომ ნებისმიერი არაქართველი ვალდებულია ეცადოს მის შესწავლას, თუ იგი საქართველოს მოქალაქეა. ქართულ ენაზე ლაპარაკობს 4 მილიონამდე ადამიანი საქარ     თველოს საზღვრებში. ასევე აზერბაიჯანის, თურქეთისა და ირანის ტეროტორიებზე გვხვდება ქართული ენის რამდენიმე დიალექტი, რომლებსაც იქ მცხოვრები ეთნიკური   ქართველები რამდენიმე საუკუნის მანძილზე არსებობას უნარჩუნებენ. მიუხედავად   იმისა, რომ ქართული ენა მცირე ერის სახელმწიფო ენაა, მისი ურთულესი ბგერების გაგება მთელი მსოფლიოს მასშგაბით შეიძლება. ამჟამად, ყველაზე ვრცელი ქართული   დიასპორა რუსეთშია, შესაბამისად საქართველოს საზღვრებს გარეთ ყველაზე მეტი     ხალხი ამ ქვეყანაში ლაპარაკობს ქართულად. დღევანდელ დღეს ჩვენთვის მთავარია   ვიცოდეთ ჩვენს ენაზე გამართულად ლაპარაკი, თუმცა მგონი ისიც მნიშვნელოვანია,   ვიცოდეთ საიდან მოდის ის, ევოლუციის რა ეტაპებს გავიდა, საით მიგვყავს იგი    გაუმართავი საუბრით და რა საინტერესო ფაქტები უკავშირდება მას.</a:t>
            </a:r>
            <a:endParaRPr lang="ru-RU" sz="1600" dirty="0"/>
          </a:p>
        </p:txBody>
      </p:sp>
    </p:spTree>
    <p:extLst>
      <p:ext uri="{BB962C8B-B14F-4D97-AF65-F5344CB8AC3E}">
        <p14:creationId xmlns:p14="http://schemas.microsoft.com/office/powerpoint/2010/main" val="53298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 </a:t>
            </a:r>
            <a:r>
              <a:rPr lang="ka-GE" dirty="0"/>
              <a:t>ქართული ენის დაარსების ისტორია</a:t>
            </a:r>
            <a:endParaRPr lang="en-US" dirty="0"/>
          </a:p>
        </p:txBody>
      </p:sp>
      <p:sp>
        <p:nvSpPr>
          <p:cNvPr id="7" name="Content Placeholder 1"/>
          <p:cNvSpPr>
            <a:spLocks noGrp="1"/>
          </p:cNvSpPr>
          <p:nvPr>
            <p:ph idx="10"/>
          </p:nvPr>
        </p:nvSpPr>
        <p:spPr>
          <a:xfrm>
            <a:off x="0" y="1058863"/>
            <a:ext cx="9144000" cy="3744912"/>
          </a:xfrm>
        </p:spPr>
        <p:txBody>
          <a:bodyPr/>
          <a:lstStyle/>
          <a:p>
            <a:r>
              <a:rPr lang="ka-GE" sz="2000" dirty="0"/>
              <a:t>ქართული ენის წარმოშობის პრობლემით დაინტერესებული იყვნენ  ევრო- პელი მეცნიერები ჯერ კიდევ</a:t>
            </a:r>
            <a:r>
              <a:rPr lang="en-US" sz="2000" dirty="0"/>
              <a:t> </a:t>
            </a:r>
            <a:r>
              <a:rPr lang="ka-GE" sz="2000" dirty="0"/>
              <a:t>მე-17/მე-18 საუკუნეში. ადრე კაცობრიობის ენების ფუძეენად აღიარებული იყო ძველებრაული,თუმცა აზიის ენებისადმი ინ- ტერესი მაღალი იყო,რადგან მათში ხედავდნენ ენის   განვითარების უფრო ძველ საფეხურებს.მალე უარყვეს ძველებრაული ენისგან მსოფლიო ენების წარმომავლობის იდეა და ამოტივტივდა გეოგრაფიული პრინციპი ენათა კლასიფიკაციაში.მაგალითად ადელუნგმა ქართული ენა აზიის ენათა,ჯგუფს მიაკუთვნა.რამდენიმე ავტორი ძველი კოლხეთის ენას,როგორც    უძველეს ქართულ ენას, გენეტიკურად უკავშირებდა ეგვიპტურ ენას.ეს თეორია დაფუძნებული იყო ანტიკურ ხანაში შემუშავებულ თვალსაზრისზე კოლხებისა და ეგვიპტელების ნათესაობის შესახებ.</a:t>
            </a:r>
            <a:endParaRPr lang="ru-RU" sz="2000" dirty="0"/>
          </a:p>
        </p:txBody>
      </p:sp>
    </p:spTree>
    <p:extLst>
      <p:ext uri="{BB962C8B-B14F-4D97-AF65-F5344CB8AC3E}">
        <p14:creationId xmlns:p14="http://schemas.microsoft.com/office/powerpoint/2010/main" val="209059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0"/>
          </p:nvPr>
        </p:nvPicPr>
        <p:blipFill>
          <a:blip r:embed="rId2"/>
          <a:stretch>
            <a:fillRect/>
          </a:stretch>
        </p:blipFill>
        <p:spPr>
          <a:xfrm>
            <a:off x="0" y="1131590"/>
            <a:ext cx="4644008" cy="3992488"/>
          </a:xfrm>
          <a:prstGeom prst="rect">
            <a:avLst/>
          </a:prstGeom>
        </p:spPr>
      </p:pic>
      <p:pic>
        <p:nvPicPr>
          <p:cNvPr id="6" name="Рисунок 5"/>
          <p:cNvPicPr>
            <a:picLocks noChangeAspect="1"/>
          </p:cNvPicPr>
          <p:nvPr/>
        </p:nvPicPr>
        <p:blipFill>
          <a:blip r:embed="rId3"/>
          <a:stretch>
            <a:fillRect/>
          </a:stretch>
        </p:blipFill>
        <p:spPr>
          <a:xfrm>
            <a:off x="4644008" y="1131590"/>
            <a:ext cx="4499992" cy="4011910"/>
          </a:xfrm>
          <a:prstGeom prst="rect">
            <a:avLst/>
          </a:prstGeom>
        </p:spPr>
      </p:pic>
    </p:spTree>
    <p:extLst>
      <p:ext uri="{BB962C8B-B14F-4D97-AF65-F5344CB8AC3E}">
        <p14:creationId xmlns:p14="http://schemas.microsoft.com/office/powerpoint/2010/main" val="811175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a:t>წარმომავლობა</a:t>
            </a:r>
            <a:endParaRPr lang="ru-RU" dirty="0"/>
          </a:p>
        </p:txBody>
      </p:sp>
      <p:sp>
        <p:nvSpPr>
          <p:cNvPr id="4" name="Объект 3"/>
          <p:cNvSpPr>
            <a:spLocks noGrp="1"/>
          </p:cNvSpPr>
          <p:nvPr>
            <p:ph idx="10"/>
          </p:nvPr>
        </p:nvSpPr>
        <p:spPr>
          <a:xfrm>
            <a:off x="0" y="1059583"/>
            <a:ext cx="8902824" cy="3744416"/>
          </a:xfrm>
        </p:spPr>
        <p:txBody>
          <a:bodyPr/>
          <a:lstStyle/>
          <a:p>
            <a:r>
              <a:rPr lang="ka-GE" sz="1600" dirty="0"/>
              <a:t>ქართული ენის წარმოშობის შესწავლას,უძველეს დროში გადავყავართ. ქართული ენის ასოებისა და ჩვეული ნიშანთვისებების გაუთავებელი შედარებით ამა თუ იმ უძველეს ენასთან და ამ შედარებებისგან გამოტანილი დასკვნების თანახმად, ქართული ენა მიიჩნევა უძველესი “ქართველური ენის” შთამომავლად. ზემოთხსენებული ენა კი ჩვ.წ-მდე 2000 წლით თა  რიღდება. ძველ ენათა სწავლულების თანახმად, ქართველური ენა მოგვიანებით გაიყო ორ ნაწილად, სვანური და ქართული, რომელიც მოგვიანებით გაიყო 3 ნაწილად: მეგრული, ლაზური და ქართული. ისტორიული ფაქტების მიხედვით, ქართული ენის შემდგომი ნაკვა  ლები ჩვ.წ-მდე მე-3 საუკუნეში ჩანს, ფარნავაზის მეფობის პერიოდში. სწორედ ფარნავაზის დროს, შეიქმნა პირველი ქართული ანბანი(ასომთავრული). ანბანის შექმნასთან დაკავშირებით არსებობს ლეგენდა, რის მიხედვითაც ფარნავაზმა ნახა ხილვა, სადაც მის წინაშე მო     ნაცვლეობდნენ ასოები.</a:t>
            </a:r>
            <a:br>
              <a:rPr lang="ka-GE" sz="1600" dirty="0"/>
            </a:br>
            <a:r>
              <a:rPr lang="ka-GE" sz="1600" dirty="0"/>
              <a:t>ასომთავრული ანბანის ნიმუშები აღმოჩენილია უძველეს ეკლესიებზეც. ასომთავრულით დაიწერა უდიდესი ლიტერატურული ჰაგიოგრაფიული ძეგლი შუშანიკის წამება, რომელიც თარიღდება მე-5 საუკუნით.</a:t>
            </a:r>
            <a:endParaRPr lang="ru-RU" sz="1600" dirty="0"/>
          </a:p>
        </p:txBody>
      </p:sp>
    </p:spTree>
    <p:extLst>
      <p:ext uri="{BB962C8B-B14F-4D97-AF65-F5344CB8AC3E}">
        <p14:creationId xmlns:p14="http://schemas.microsoft.com/office/powerpoint/2010/main" val="2446655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0"/>
          </p:nvPr>
        </p:nvSpPr>
        <p:spPr>
          <a:xfrm>
            <a:off x="323850" y="987574"/>
            <a:ext cx="8496300" cy="3744912"/>
          </a:xfrm>
        </p:spPr>
        <p:txBody>
          <a:bodyPr/>
          <a:lstStyle/>
          <a:p>
            <a:r>
              <a:rPr lang="ka-GE" sz="1800" dirty="0"/>
              <a:t>ამ ტიპის ანბანი დიდი ხნის მანძილზე დარჩა ხმარებაში, მაგრამ მე-9 საუკუნეში ქართულ ენაში შემოვიდა ნუსხური დამწერლობა. მიუხედავად იმისა,</a:t>
            </a:r>
          </a:p>
          <a:p>
            <a:r>
              <a:rPr lang="ka-GE" sz="1800" dirty="0"/>
              <a:t>რომ ნუსხური მე-9 საუკუნიდან შემოდის, პირველი ნიმუშები მე-10 საუკუნეში გვხვდება. ეს ნიმუშები მოიცავს კიდევ ერთ ჰაგიოგრაფიულ ძეგლს “აბო  ტფილელი”.</a:t>
            </a:r>
          </a:p>
          <a:p>
            <a:r>
              <a:rPr lang="ka-GE" sz="1800" dirty="0"/>
              <a:t>მე-11 საუკუნეში ქართული დამწერლობა კიდევ ერთხელ, ამჟამად ბოლო-     ჯერ, შეიცვალა მხედრულით. მხედრული გამოდგა სხვა ყველა დამწერლობაზე სრულყოფილი. მხედრულის სრულყოფილება გამოიხატება მის შედარე-  ბით სიმარტივესა და ეკონომიურობაში. ამ ტიპის ანბანში ასოების რაოდენო- ბა ემთხვევა ბგერების რაოდენობას, რაც მას მნიშვნელოვნად ამარტივებს.      მხედრულს ანუ ქართულ ანბანს არანაირი მსგავსება გააჩნია სხვა ენებთან,   უფრო მეტიც, იგი არის მსოფლიოში არსებული 14 დამწერლობიდან ერთ-ერთი.</a:t>
            </a:r>
          </a:p>
          <a:p>
            <a:endParaRPr lang="ru-RU" dirty="0"/>
          </a:p>
        </p:txBody>
      </p:sp>
    </p:spTree>
    <p:extLst>
      <p:ext uri="{BB962C8B-B14F-4D97-AF65-F5344CB8AC3E}">
        <p14:creationId xmlns:p14="http://schemas.microsoft.com/office/powerpoint/2010/main" val="214707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0"/>
          </p:nvPr>
        </p:nvPicPr>
        <p:blipFill>
          <a:blip r:embed="rId2"/>
          <a:stretch>
            <a:fillRect/>
          </a:stretch>
        </p:blipFill>
        <p:spPr>
          <a:xfrm>
            <a:off x="0" y="1059582"/>
            <a:ext cx="4499992" cy="4083918"/>
          </a:xfrm>
          <a:prstGeom prst="rect">
            <a:avLst/>
          </a:prstGeom>
        </p:spPr>
      </p:pic>
      <p:pic>
        <p:nvPicPr>
          <p:cNvPr id="6" name="Рисунок 5"/>
          <p:cNvPicPr>
            <a:picLocks noChangeAspect="1"/>
          </p:cNvPicPr>
          <p:nvPr/>
        </p:nvPicPr>
        <p:blipFill>
          <a:blip r:embed="rId3"/>
          <a:stretch>
            <a:fillRect/>
          </a:stretch>
        </p:blipFill>
        <p:spPr>
          <a:xfrm>
            <a:off x="4499992" y="1059582"/>
            <a:ext cx="4644008" cy="4083918"/>
          </a:xfrm>
          <a:prstGeom prst="rect">
            <a:avLst/>
          </a:prstGeom>
        </p:spPr>
      </p:pic>
    </p:spTree>
    <p:extLst>
      <p:ext uri="{BB962C8B-B14F-4D97-AF65-F5344CB8AC3E}">
        <p14:creationId xmlns:p14="http://schemas.microsoft.com/office/powerpoint/2010/main" val="403327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0"/>
          </p:nvPr>
        </p:nvSpPr>
        <p:spPr>
          <a:xfrm>
            <a:off x="1990056" y="123479"/>
            <a:ext cx="6912768" cy="4536504"/>
          </a:xfrm>
        </p:spPr>
        <p:txBody>
          <a:bodyPr/>
          <a:lstStyle/>
          <a:p>
            <a:r>
              <a:rPr lang="ka-GE" sz="2000" dirty="0"/>
              <a:t>ისევე, როგორც ყველა სხვა ენა,ქართული ენაც საუკუნეების განმავლობაში განიცდიდა სხვა ენების გავლენას.  ქართულ ენაში მნიშვნელოვანი რაოდენობითაა სპარსული, არაბული, თურქული, რუსული ენებიდან შესული სიტყვები. ქართული მწერლობა ამდიდრებდა ენას დიალექტური ლექსიკური ერთეულებითაც.</a:t>
            </a:r>
            <a:endParaRPr lang="ru-RU" sz="2000" dirty="0"/>
          </a:p>
        </p:txBody>
      </p:sp>
      <p:pic>
        <p:nvPicPr>
          <p:cNvPr id="5" name="Рисунок 4"/>
          <p:cNvPicPr>
            <a:picLocks noChangeAspect="1"/>
          </p:cNvPicPr>
          <p:nvPr/>
        </p:nvPicPr>
        <p:blipFill>
          <a:blip r:embed="rId2"/>
          <a:stretch>
            <a:fillRect/>
          </a:stretch>
        </p:blipFill>
        <p:spPr>
          <a:xfrm>
            <a:off x="2674132" y="2211710"/>
            <a:ext cx="5544616" cy="2684834"/>
          </a:xfrm>
          <a:prstGeom prst="rect">
            <a:avLst/>
          </a:prstGeom>
        </p:spPr>
      </p:pic>
    </p:spTree>
    <p:extLst>
      <p:ext uri="{BB962C8B-B14F-4D97-AF65-F5344CB8AC3E}">
        <p14:creationId xmlns:p14="http://schemas.microsoft.com/office/powerpoint/2010/main" val="452653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0"/>
          </p:nvPr>
        </p:nvSpPr>
        <p:spPr>
          <a:xfrm>
            <a:off x="1990056" y="123479"/>
            <a:ext cx="6912768" cy="4536504"/>
          </a:xfrm>
        </p:spPr>
        <p:txBody>
          <a:bodyPr/>
          <a:lstStyle/>
          <a:p>
            <a:r>
              <a:rPr lang="ka-GE" sz="1600" dirty="0"/>
              <a:t>„სამი ღვთაებრივი საუნჯე დაგვრჩა ჩვენ მამა-პაპათაგან: მამული, ენა, სარწმუნოება. თუ ამათ არ ვუპატრონეთ, რა კაცები ვიქნებით, რა        პასუხს გავსვემთ შთამომავლობას? .....სხვისა არ ვიცით და ჩვენ კი      მშობელ მამასაც არ დავუთმობდით ჩვენ მშობლიურ ენის მიწასთან   გასწორებას.... ენა საღმრთო რამ არის, საზოგადო საკუთრებაა, მაგას   კაცი ცოდვილის ხელით არ უნდა შეეხოს…“</a:t>
            </a:r>
          </a:p>
          <a:p>
            <a:r>
              <a:rPr lang="ka-GE" sz="1600" dirty="0"/>
              <a:t>(ილია ჭავჭავაძე)</a:t>
            </a:r>
            <a:endParaRPr lang="ru-RU" sz="1600" dirty="0"/>
          </a:p>
        </p:txBody>
      </p:sp>
      <p:pic>
        <p:nvPicPr>
          <p:cNvPr id="5" name="Рисунок 4"/>
          <p:cNvPicPr>
            <a:picLocks noChangeAspect="1"/>
          </p:cNvPicPr>
          <p:nvPr/>
        </p:nvPicPr>
        <p:blipFill>
          <a:blip r:embed="rId2"/>
          <a:stretch>
            <a:fillRect/>
          </a:stretch>
        </p:blipFill>
        <p:spPr>
          <a:xfrm>
            <a:off x="2267744" y="2067694"/>
            <a:ext cx="6096000" cy="2996703"/>
          </a:xfrm>
          <a:prstGeom prst="rect">
            <a:avLst/>
          </a:prstGeom>
        </p:spPr>
      </p:pic>
    </p:spTree>
    <p:extLst>
      <p:ext uri="{BB962C8B-B14F-4D97-AF65-F5344CB8AC3E}">
        <p14:creationId xmlns:p14="http://schemas.microsoft.com/office/powerpoint/2010/main" val="854490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608</Words>
  <Application>Microsoft Office PowerPoint</Application>
  <PresentationFormat>On-screen Show (16:9)</PresentationFormat>
  <Paragraphs>14</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맑은 고딕</vt:lpstr>
      <vt:lpstr>Arial</vt:lpstr>
      <vt:lpstr>Calibri</vt:lpstr>
      <vt:lpstr>Sylfaen</vt:lpstr>
      <vt:lpstr>Office Theme</vt:lpstr>
      <vt:lpstr>Custom Design</vt:lpstr>
      <vt:lpstr>PowerPoint Presentation</vt:lpstr>
      <vt:lpstr>შესავალი</vt:lpstr>
      <vt:lpstr> ქართული ენის დაარსების ისტორია</vt:lpstr>
      <vt:lpstr>PowerPoint Presentation</vt:lpstr>
      <vt:lpstr>წარმომავლობა</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Irakli Mikeladze</cp:lastModifiedBy>
  <cp:revision>42</cp:revision>
  <dcterms:created xsi:type="dcterms:W3CDTF">2014-04-01T16:27:38Z</dcterms:created>
  <dcterms:modified xsi:type="dcterms:W3CDTF">2021-04-16T08:16:32Z</dcterms:modified>
</cp:coreProperties>
</file>